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1"/>
  </p:sldMasterIdLst>
  <p:notesMasterIdLst>
    <p:notesMasterId r:id="rId9"/>
  </p:notesMasterIdLst>
  <p:sldIdLst>
    <p:sldId id="256" r:id="rId2"/>
    <p:sldId id="259" r:id="rId3"/>
    <p:sldId id="262" r:id="rId4"/>
    <p:sldId id="263" r:id="rId5"/>
    <p:sldId id="264" r:id="rId6"/>
    <p:sldId id="265" r:id="rId7"/>
    <p:sldId id="266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96" d="100"/>
          <a:sy n="96" d="100"/>
        </p:scale>
        <p:origin x="639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47C0B-6E02-4E51-A829-5B99C59EEFB0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554F-BB6E-4AC7-A8AD-9D688CC44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96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1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10000" y="1080000"/>
            <a:ext cx="7560000" cy="1800000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3600" spc="-38" baseline="0">
                <a:solidFill>
                  <a:srgbClr val="0074BE"/>
                </a:solidFill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728000"/>
          </a:xfrm>
        </p:spPr>
        <p:txBody>
          <a:bodyPr lIns="91440" rIns="9144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852FC-BC36-480E-B84A-020C90634E9A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306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75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2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（グラフ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5292000"/>
            <a:ext cx="7560000" cy="108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sz="1800"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600"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400"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03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10000" y="720000"/>
            <a:ext cx="7560000" cy="360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300" b="0">
                <a:solidFill>
                  <a:srgbClr val="0074BE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4500000"/>
            <a:ext cx="7560000" cy="1080000"/>
          </a:xfrm>
        </p:spPr>
        <p:txBody>
          <a:bodyPr lIns="91440" rIns="91440"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CD08B-B8BB-40F5-A9E1-F9681E8E75D8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432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81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/>
          </p:nvPr>
        </p:nvSpPr>
        <p:spPr>
          <a:xfrm>
            <a:off x="810000" y="360000"/>
            <a:ext cx="7560000" cy="64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sz="half" idx="1"/>
          </p:nvPr>
        </p:nvSpPr>
        <p:spPr>
          <a:xfrm>
            <a:off x="810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Content Placeholder"/>
          <p:cNvSpPr>
            <a:spLocks noGrp="1"/>
          </p:cNvSpPr>
          <p:nvPr>
            <p:ph sz="half" idx="2"/>
          </p:nvPr>
        </p:nvSpPr>
        <p:spPr>
          <a:xfrm>
            <a:off x="4644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5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6A636-58EF-4FB7-B0AF-1C5D40D72A5F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5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文章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>
            <a:normAutofit/>
          </a:bodyPr>
          <a:lstStyle>
            <a:lvl1pPr marL="162000" marR="0" indent="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None/>
              <a:tabLst/>
              <a:defRPr sz="1800"/>
            </a:lvl1pPr>
            <a:lvl2pPr marL="21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2pPr>
            <a:lvl3pPr marL="432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3pPr>
            <a:lvl4pPr marL="593981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4pPr>
            <a:lvl5pPr marL="75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4AA4-4806-4CBF-8F9E-95D67AA6B05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5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34E2-B97D-44E5-A6EE-C694DD8E8F8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86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4EB-CB6D-4726-AF9B-2E2E44DC192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81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810000" y="355667"/>
            <a:ext cx="7560000" cy="648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1152000"/>
            <a:ext cx="7560000" cy="504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810000" y="6588000"/>
            <a:ext cx="189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rgbClr val="FFFFFF"/>
                </a:solidFill>
              </a:defRPr>
            </a:lvl1pPr>
          </a:lstStyle>
          <a:p>
            <a:fld id="{24CC1F07-6775-4214-B2A5-32DCD116E5B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2700000" y="6588000"/>
            <a:ext cx="405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8" cap="none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7965000" y="6588000"/>
            <a:ext cx="81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"/>
          <p:cNvCxnSpPr/>
          <p:nvPr/>
        </p:nvCxnSpPr>
        <p:spPr>
          <a:xfrm>
            <a:off x="810000" y="1008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8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hf hdr="0" ft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kumimoji="1" sz="2400" kern="1200" spc="-38" baseline="0">
          <a:solidFill>
            <a:srgbClr val="0074BE"/>
          </a:solidFill>
          <a:latin typeface="+mj-lt"/>
          <a:ea typeface="+mj-ea"/>
          <a:cs typeface="+mj-cs"/>
        </a:defRPr>
      </a:lvl1pPr>
    </p:titleStyle>
    <p:bodyStyle>
      <a:lvl1pPr marL="107997" marR="0" indent="-162000" algn="l" defTabSz="685783" rtl="0" eaLnBrk="1" fontAlgn="auto" latinLnBrk="0" hangingPunct="1">
        <a:lnSpc>
          <a:spcPct val="100000"/>
        </a:lnSpc>
        <a:spcBef>
          <a:spcPts val="900"/>
        </a:spcBef>
        <a:spcAft>
          <a:spcPts val="113"/>
        </a:spcAft>
        <a:buClr>
          <a:srgbClr val="4A66AC"/>
        </a:buClr>
        <a:buSzPct val="100000"/>
        <a:buFont typeface="Calibri" panose="020F0502020204030204" pitchFamily="34" charset="0"/>
        <a:buChar char="◦"/>
        <a:tabLst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94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5981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BEC1C-93A6-3A75-6A96-9A73F64FC6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</a:t>
            </a:r>
            <a:r>
              <a:rPr kumimoji="1" lang="ja-JP" altLang="en-US" dirty="0"/>
              <a:t>月～</a:t>
            </a:r>
            <a:r>
              <a:rPr kumimoji="1" lang="en-US" altLang="ja-JP" dirty="0"/>
              <a:t>12</a:t>
            </a:r>
            <a:r>
              <a:rPr kumimoji="1" lang="ja-JP" altLang="en-US" dirty="0"/>
              <a:t>月</a:t>
            </a:r>
            <a:br>
              <a:rPr kumimoji="1" lang="en-US" altLang="ja-JP" dirty="0"/>
            </a:br>
            <a:r>
              <a:rPr kumimoji="1" lang="ja-JP" altLang="en-US" dirty="0"/>
              <a:t>売上推移の報告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7BA8E4-B00E-C2B0-AA3D-52557C7CA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報告者</a:t>
            </a:r>
            <a:br>
              <a:rPr kumimoji="1" lang="en-US" altLang="ja-JP" dirty="0"/>
            </a:br>
            <a:r>
              <a:rPr lang="ja-JP" altLang="en-US" dirty="0"/>
              <a:t>マーケティング部 ペンギン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F6E8DDE-0F91-6E32-B06C-C59EEC3E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198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>
            <a:extLst>
              <a:ext uri="{FF2B5EF4-FFF2-40B4-BE49-F238E27FC236}">
                <a16:creationId xmlns:a16="http://schemas.microsoft.com/office/drawing/2014/main" id="{2BAFD0B9-EF03-9FB1-F53D-440E1BEE5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953" y="1152000"/>
            <a:ext cx="6928094" cy="386276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7A17ABDF-A16A-AC38-D14E-75644C1E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/>
              <a:t>自社商品の月ごとの売上金額の推移</a:t>
            </a:r>
            <a:br>
              <a:rPr lang="en-US" altLang="ja-JP" dirty="0"/>
            </a:br>
            <a:r>
              <a:rPr lang="en-US" altLang="ja-JP" dirty="0"/>
              <a:t>【</a:t>
            </a:r>
            <a:r>
              <a:rPr lang="ja-JP" altLang="en-US" dirty="0"/>
              <a:t>既報</a:t>
            </a:r>
            <a:r>
              <a:rPr lang="en-US" altLang="ja-JP" dirty="0"/>
              <a:t>】</a:t>
            </a:r>
            <a:endParaRPr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3EE0015-A6DE-07C9-868A-1ABA1EBE6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2</a:t>
            </a:r>
            <a:r>
              <a:rPr lang="ja-JP" altLang="en-US" dirty="0"/>
              <a:t>月が最小、</a:t>
            </a:r>
            <a:r>
              <a:rPr lang="en-US" altLang="ja-JP" dirty="0"/>
              <a:t>8</a:t>
            </a:r>
            <a:r>
              <a:rPr lang="ja-JP" altLang="en-US" dirty="0"/>
              <a:t>月が最大</a:t>
            </a:r>
            <a:endParaRPr lang="en-US" altLang="ja-JP" dirty="0"/>
          </a:p>
          <a:p>
            <a:r>
              <a:rPr lang="en-US" altLang="ja-JP" dirty="0"/>
              <a:t>2</a:t>
            </a:r>
            <a:r>
              <a:rPr lang="ja-JP" altLang="en-US" dirty="0"/>
              <a:t>月～</a:t>
            </a:r>
            <a:r>
              <a:rPr lang="en-US" altLang="ja-JP" dirty="0"/>
              <a:t>5</a:t>
            </a:r>
            <a:r>
              <a:rPr lang="ja-JP" altLang="en-US" dirty="0"/>
              <a:t>月にかけて上昇し、いったん</a:t>
            </a:r>
            <a:r>
              <a:rPr lang="en-US" altLang="ja-JP" dirty="0"/>
              <a:t>6</a:t>
            </a:r>
            <a:r>
              <a:rPr lang="ja-JP" altLang="en-US" dirty="0"/>
              <a:t>月で下がる</a:t>
            </a:r>
            <a:endParaRPr lang="en-US" altLang="ja-JP" dirty="0"/>
          </a:p>
          <a:p>
            <a:r>
              <a:rPr lang="en-US" altLang="ja-JP" dirty="0"/>
              <a:t>8</a:t>
            </a:r>
            <a:r>
              <a:rPr lang="ja-JP" altLang="en-US" dirty="0"/>
              <a:t>月からは減少</a:t>
            </a:r>
            <a:endParaRPr lang="en-US" altLang="ja-JP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C98B9FD-EB67-3A55-0147-790A8B379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4EFDA109-0699-78A1-7939-85DBB463A1D0}"/>
              </a:ext>
            </a:extLst>
          </p:cNvPr>
          <p:cNvSpPr/>
          <p:nvPr/>
        </p:nvSpPr>
        <p:spPr>
          <a:xfrm>
            <a:off x="4227408" y="3736642"/>
            <a:ext cx="1840375" cy="576862"/>
          </a:xfrm>
          <a:prstGeom prst="wedgeRoundRectCallout">
            <a:avLst>
              <a:gd name="adj1" fmla="val -72301"/>
              <a:gd name="adj2" fmla="val -2217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2</a:t>
            </a:r>
            <a:r>
              <a:rPr kumimoji="1" lang="ja-JP" altLang="en-US" sz="1600" dirty="0"/>
              <a:t>月が最も少ない</a:t>
            </a:r>
          </a:p>
        </p:txBody>
      </p:sp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40D7486A-8393-7343-38BE-1E2599E5261A}"/>
              </a:ext>
            </a:extLst>
          </p:cNvPr>
          <p:cNvSpPr/>
          <p:nvPr/>
        </p:nvSpPr>
        <p:spPr>
          <a:xfrm>
            <a:off x="6631225" y="391236"/>
            <a:ext cx="1840375" cy="576862"/>
          </a:xfrm>
          <a:prstGeom prst="wedgeRoundRectCallout">
            <a:avLst>
              <a:gd name="adj1" fmla="val -70220"/>
              <a:gd name="adj2" fmla="val 133164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8</a:t>
            </a:r>
            <a:r>
              <a:rPr lang="ja-JP" altLang="en-US" sz="1600" dirty="0"/>
              <a:t>月が最も多い</a:t>
            </a:r>
            <a:endParaRPr kumimoji="1" lang="ja-JP" altLang="en-US" sz="1600" dirty="0"/>
          </a:p>
        </p:txBody>
      </p:sp>
      <p:sp>
        <p:nvSpPr>
          <p:cNvPr id="14" name="吹き出し: 角を丸めた四角形 13">
            <a:extLst>
              <a:ext uri="{FF2B5EF4-FFF2-40B4-BE49-F238E27FC236}">
                <a16:creationId xmlns:a16="http://schemas.microsoft.com/office/drawing/2014/main" id="{9D48D537-D12B-C7C7-FA98-DDD6CD139BD6}"/>
              </a:ext>
            </a:extLst>
          </p:cNvPr>
          <p:cNvSpPr/>
          <p:nvPr/>
        </p:nvSpPr>
        <p:spPr>
          <a:xfrm>
            <a:off x="3174894" y="1697278"/>
            <a:ext cx="2105029" cy="757121"/>
          </a:xfrm>
          <a:prstGeom prst="wedgeRoundRectCallout">
            <a:avLst>
              <a:gd name="adj1" fmla="val -4176"/>
              <a:gd name="adj2" fmla="val 11576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2</a:t>
            </a:r>
            <a:r>
              <a:rPr lang="ja-JP" altLang="en-US" sz="1600" dirty="0"/>
              <a:t>月から</a:t>
            </a:r>
            <a:r>
              <a:rPr lang="en-US" altLang="ja-JP" sz="1600" dirty="0"/>
              <a:t>5</a:t>
            </a:r>
            <a:r>
              <a:rPr lang="ja-JP" altLang="en-US" sz="1600" dirty="0"/>
              <a:t>月にかけて売上が上昇</a:t>
            </a:r>
            <a:endParaRPr lang="en-US" altLang="ja-JP" sz="1600" dirty="0"/>
          </a:p>
        </p:txBody>
      </p:sp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3AA0D43E-4645-7B9F-D3F4-E996C85C707E}"/>
              </a:ext>
            </a:extLst>
          </p:cNvPr>
          <p:cNvSpPr/>
          <p:nvPr/>
        </p:nvSpPr>
        <p:spPr>
          <a:xfrm>
            <a:off x="6631225" y="3556383"/>
            <a:ext cx="1840375" cy="757121"/>
          </a:xfrm>
          <a:prstGeom prst="wedgeRoundRectCallout">
            <a:avLst>
              <a:gd name="adj1" fmla="val -38762"/>
              <a:gd name="adj2" fmla="val -117085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12</a:t>
            </a:r>
            <a:r>
              <a:rPr lang="ja-JP" altLang="en-US" sz="1600" dirty="0"/>
              <a:t>月に向けて売上が減少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516291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6CAFC4-089A-95CE-92A3-93421BA24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全商品の月ごとの売上個数の推移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37EE4F-08F9-8170-5D6A-DA5C2F9FFB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おいしい緑茶（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社）＞緑茶（自社）＞おいしい濃茶（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社）の順</a:t>
            </a:r>
            <a:endParaRPr kumimoji="1" lang="en-US" altLang="ja-JP" dirty="0"/>
          </a:p>
          <a:p>
            <a:r>
              <a:rPr lang="ja-JP" altLang="en-US" dirty="0"/>
              <a:t>推移はどの商品も同一</a:t>
            </a:r>
            <a:endParaRPr lang="en-US" altLang="ja-JP" dirty="0"/>
          </a:p>
          <a:p>
            <a:pPr lvl="1"/>
            <a:r>
              <a:rPr lang="ja-JP" altLang="en-US" dirty="0"/>
              <a:t>前のスライドの売上金額の推移と同じ</a:t>
            </a:r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ED0DD4C-2B37-4951-7D95-EE0DC8CD8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08DBE88-2F17-E43F-3DB2-C952945C0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219667"/>
            <a:ext cx="7304941" cy="38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23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41259C-E4EE-73A2-FAB7-731A1E5C7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自社商品・競合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社商品の</a:t>
            </a:r>
            <a:r>
              <a:rPr kumimoji="1" lang="en-US" altLang="ja-JP" dirty="0"/>
              <a:t>1</a:t>
            </a:r>
            <a:r>
              <a:rPr kumimoji="1" lang="ja-JP" altLang="en-US" dirty="0"/>
              <a:t>年間の売上個数の推移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C379B16-0368-7748-3857-191766053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周期的に売り上げの増減が見られる</a:t>
            </a:r>
            <a:endParaRPr lang="en-US" altLang="ja-JP" dirty="0"/>
          </a:p>
          <a:p>
            <a:pPr lvl="1"/>
            <a:r>
              <a:rPr kumimoji="1" lang="en-US" altLang="ja-JP" dirty="0"/>
              <a:t>1</a:t>
            </a:r>
            <a:r>
              <a:rPr kumimoji="1" lang="ja-JP" altLang="en-US" dirty="0"/>
              <a:t>月のみ取り出してグラフ化すると、曜日での周期が確認された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B791D4C-A6A1-8E89-76D6-9CB2E6913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25133D1-858C-6FE1-5647-D914DAD40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219667"/>
            <a:ext cx="7309264" cy="381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02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C96CE460-016C-C448-FE59-EF63326B3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210903"/>
            <a:ext cx="6667432" cy="399337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BE444C1-C23B-8366-343B-1ECAD26D8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自社商品・競合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社商品の曜日ごとの売上個数の推移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34E422-4152-B266-827A-EC6FA9D36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月曜が最小、</a:t>
            </a:r>
            <a:r>
              <a:rPr lang="ja-JP" altLang="en-US" dirty="0"/>
              <a:t>水曜に向かって増加</a:t>
            </a:r>
            <a:endParaRPr lang="en-US" altLang="ja-JP" dirty="0"/>
          </a:p>
          <a:p>
            <a:r>
              <a:rPr kumimoji="1" lang="ja-JP" altLang="en-US" dirty="0"/>
              <a:t>木曜日でいったん下がり、週末に向かって増加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8734C50-E41A-8F9C-4FAB-AC7C6CC61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0C73DBD8-A188-C286-C653-A4440E33E6A7}"/>
              </a:ext>
            </a:extLst>
          </p:cNvPr>
          <p:cNvSpPr/>
          <p:nvPr/>
        </p:nvSpPr>
        <p:spPr>
          <a:xfrm>
            <a:off x="3457690" y="3518874"/>
            <a:ext cx="1840375" cy="576862"/>
          </a:xfrm>
          <a:prstGeom prst="wedgeRoundRectCallout">
            <a:avLst>
              <a:gd name="adj1" fmla="val -65645"/>
              <a:gd name="adj2" fmla="val -4281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月曜</a:t>
            </a:r>
            <a:r>
              <a:rPr kumimoji="1" lang="ja-JP" altLang="en-US" sz="1600" dirty="0"/>
              <a:t>が最小</a:t>
            </a:r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884B36E2-5122-A6B9-8C90-1B012C1B4319}"/>
              </a:ext>
            </a:extLst>
          </p:cNvPr>
          <p:cNvSpPr/>
          <p:nvPr/>
        </p:nvSpPr>
        <p:spPr>
          <a:xfrm>
            <a:off x="3065179" y="1354197"/>
            <a:ext cx="1840375" cy="757121"/>
          </a:xfrm>
          <a:prstGeom prst="wedgeRoundRectCallout">
            <a:avLst>
              <a:gd name="adj1" fmla="val -2973"/>
              <a:gd name="adj2" fmla="val 102130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月曜から水曜にかけて上昇</a:t>
            </a:r>
            <a:endParaRPr lang="en-US" altLang="ja-JP" sz="1600" dirty="0"/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597338A3-28C6-2C25-EDFC-64A874D22BB1}"/>
              </a:ext>
            </a:extLst>
          </p:cNvPr>
          <p:cNvSpPr/>
          <p:nvPr/>
        </p:nvSpPr>
        <p:spPr>
          <a:xfrm>
            <a:off x="6236330" y="3218971"/>
            <a:ext cx="1840375" cy="757121"/>
          </a:xfrm>
          <a:prstGeom prst="wedgeRoundRectCallout">
            <a:avLst>
              <a:gd name="adj1" fmla="val -52751"/>
              <a:gd name="adj2" fmla="val -7075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週末に向けて</a:t>
            </a:r>
            <a:endParaRPr lang="en-US" altLang="ja-JP" sz="1600" dirty="0"/>
          </a:p>
          <a:p>
            <a:pPr algn="ctr"/>
            <a:r>
              <a:rPr lang="ja-JP" altLang="en-US" sz="1600" dirty="0"/>
              <a:t>増加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375341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0833A-ADE9-EA2C-35C4-F2D85CE2A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7</a:t>
            </a:r>
            <a:r>
              <a:rPr kumimoji="1" lang="ja-JP" altLang="en-US" dirty="0"/>
              <a:t>日間移動平均を用いた年間の売上傾向の確認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EAAC0CBE-1B13-A262-31ED-7CB1C166F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r>
              <a:rPr lang="ja-JP" altLang="en-US" dirty="0"/>
              <a:t>年間の売上個数の推移に対して、</a:t>
            </a:r>
            <a:r>
              <a:rPr lang="en-US" altLang="ja-JP" dirty="0"/>
              <a:t>7</a:t>
            </a:r>
            <a:r>
              <a:rPr lang="ja-JP" altLang="en-US" dirty="0"/>
              <a:t>日間移動平均を算出</a:t>
            </a:r>
            <a:endParaRPr lang="en-US" altLang="ja-JP" dirty="0"/>
          </a:p>
          <a:p>
            <a:pPr lvl="1"/>
            <a:r>
              <a:rPr lang="ja-JP" altLang="en-US" dirty="0"/>
              <a:t>曜日の影響を取り除いた</a:t>
            </a:r>
            <a:r>
              <a:rPr lang="en-US" altLang="ja-JP" dirty="0"/>
              <a:t>1</a:t>
            </a:r>
            <a:r>
              <a:rPr lang="ja-JP" altLang="en-US" dirty="0"/>
              <a:t>年間の売上推移を把握する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F30D33B-2BED-392B-F5E4-78587D0D1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2CA14660-34E1-77BE-DC25-1ABA9FC3CE73}"/>
              </a:ext>
            </a:extLst>
          </p:cNvPr>
          <p:cNvSpPr txBox="1">
            <a:spLocks/>
          </p:cNvSpPr>
          <p:nvPr/>
        </p:nvSpPr>
        <p:spPr>
          <a:xfrm>
            <a:off x="810000" y="5544000"/>
            <a:ext cx="7560000" cy="90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kumimoji="1"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kumimoji="1"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kumimoji="1"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月別の推移より細かい推移が把握可能</a:t>
            </a:r>
            <a:endParaRPr lang="en-US" altLang="ja-JP" dirty="0"/>
          </a:p>
          <a:p>
            <a:pPr lvl="1"/>
            <a:r>
              <a:rPr lang="en-US" altLang="ja-JP" dirty="0"/>
              <a:t>2</a:t>
            </a:r>
            <a:r>
              <a:rPr lang="ja-JP" altLang="en-US" dirty="0"/>
              <a:t>月上旬に売り上げが下がっている</a:t>
            </a:r>
            <a:endParaRPr lang="en-US" altLang="ja-JP" dirty="0"/>
          </a:p>
          <a:p>
            <a:pPr lvl="1"/>
            <a:r>
              <a:rPr lang="en-US" altLang="ja-JP" dirty="0"/>
              <a:t>5</a:t>
            </a:r>
            <a:r>
              <a:rPr lang="ja-JP" altLang="en-US" dirty="0"/>
              <a:t>月下旬、</a:t>
            </a:r>
            <a:r>
              <a:rPr lang="en-US" altLang="ja-JP" dirty="0"/>
              <a:t>8</a:t>
            </a:r>
            <a:r>
              <a:rPr lang="ja-JP" altLang="en-US" dirty="0"/>
              <a:t>月下旬など、ときおり売り上げが高くなる時期がある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8E86D5EB-32BB-D6C8-A736-B7F7302C2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15" y="1993804"/>
            <a:ext cx="6486706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19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4A50F-F17F-56A3-F08D-E4424E317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まとめ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C54ABFB-8321-8F89-53CA-4DD9995265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月ごとの</a:t>
            </a:r>
            <a:r>
              <a:rPr kumimoji="1" lang="ja-JP" altLang="en-US" dirty="0"/>
              <a:t>売上推移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2</a:t>
            </a:r>
            <a:r>
              <a:rPr kumimoji="1" lang="ja-JP" altLang="en-US" dirty="0"/>
              <a:t>月が最も少なく、</a:t>
            </a:r>
            <a:r>
              <a:rPr lang="en-US" altLang="ja-JP" dirty="0"/>
              <a:t>6</a:t>
            </a:r>
            <a:r>
              <a:rPr lang="ja-JP" altLang="en-US" dirty="0"/>
              <a:t>月に向けて増加、</a:t>
            </a:r>
            <a:r>
              <a:rPr lang="en-US" altLang="ja-JP" dirty="0"/>
              <a:t>8</a:t>
            </a:r>
            <a:r>
              <a:rPr lang="ja-JP" altLang="en-US" dirty="0"/>
              <a:t>月で最大となり、年末に向けて減少</a:t>
            </a:r>
            <a:endParaRPr lang="en-US" altLang="ja-JP" dirty="0"/>
          </a:p>
          <a:p>
            <a:pPr lvl="1"/>
            <a:r>
              <a:rPr lang="ja-JP" altLang="en-US" dirty="0"/>
              <a:t>どの商品でもこの傾向は同一</a:t>
            </a:r>
            <a:endParaRPr lang="en-US" altLang="ja-JP" dirty="0"/>
          </a:p>
          <a:p>
            <a:r>
              <a:rPr kumimoji="1" lang="ja-JP" altLang="en-US" dirty="0"/>
              <a:t>曜日ごとの売上推移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日ごとの売上推移を見ると、曜日での周期性が見られる</a:t>
            </a:r>
            <a:endParaRPr kumimoji="1" lang="en-US" altLang="ja-JP" dirty="0"/>
          </a:p>
          <a:p>
            <a:pPr lvl="1"/>
            <a:r>
              <a:rPr lang="ja-JP" altLang="en-US" dirty="0"/>
              <a:t>月曜日が最少、水曜に向けて一度増加、週末に向けてさらに増加</a:t>
            </a:r>
            <a:endParaRPr kumimoji="1" lang="en-US" altLang="ja-JP" dirty="0"/>
          </a:p>
          <a:p>
            <a:r>
              <a:rPr kumimoji="1" lang="en-US" altLang="ja-JP" dirty="0"/>
              <a:t>7</a:t>
            </a:r>
            <a:r>
              <a:rPr kumimoji="1" lang="ja-JP" altLang="en-US" dirty="0"/>
              <a:t>日間移動平均</a:t>
            </a:r>
            <a:endParaRPr kumimoji="1" lang="en-US" altLang="ja-JP" dirty="0"/>
          </a:p>
          <a:p>
            <a:pPr lvl="1"/>
            <a:r>
              <a:rPr lang="ja-JP" altLang="en-US" dirty="0"/>
              <a:t>曜日の影響を取り除いた集計</a:t>
            </a:r>
            <a:endParaRPr lang="en-US" altLang="ja-JP" dirty="0"/>
          </a:p>
          <a:p>
            <a:pPr lvl="1"/>
            <a:r>
              <a:rPr kumimoji="1" lang="ja-JP" altLang="en-US" dirty="0"/>
              <a:t>季節の傾向のほか、</a:t>
            </a:r>
            <a:r>
              <a:rPr lang="en-US" altLang="ja-JP" dirty="0"/>
              <a:t>2</a:t>
            </a:r>
            <a:r>
              <a:rPr lang="ja-JP" altLang="en-US" dirty="0"/>
              <a:t>月上旬の落ち込み、</a:t>
            </a:r>
            <a:r>
              <a:rPr lang="en-US" altLang="ja-JP" dirty="0"/>
              <a:t>5</a:t>
            </a:r>
            <a:r>
              <a:rPr lang="ja-JP" altLang="en-US" dirty="0"/>
              <a:t>月末や</a:t>
            </a:r>
            <a:r>
              <a:rPr lang="en-US" altLang="ja-JP" dirty="0"/>
              <a:t>8</a:t>
            </a:r>
            <a:r>
              <a:rPr lang="ja-JP" altLang="en-US" dirty="0"/>
              <a:t>月末に売り上げが多い時期があることが判明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FEEFBED-A9E7-FE05-52BA-C2E1BB7FD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173438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青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iryoSegoe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14E3732-357F-42B3-9496-A25D23C26F0D}" vid="{02233948-770E-433F-B60A-C57C6A4708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第1章</Template>
  <TotalTime>0</TotalTime>
  <Words>402</Words>
  <Application>Microsoft Office PowerPoint</Application>
  <PresentationFormat>画面に合わせる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Calibri</vt:lpstr>
      <vt:lpstr>Segoe UI</vt:lpstr>
      <vt:lpstr>レトロスペクト</vt:lpstr>
      <vt:lpstr>2023年1月～12月 売上推移の報告</vt:lpstr>
      <vt:lpstr>自社商品の月ごとの売上金額の推移 【既報】</vt:lpstr>
      <vt:lpstr>全商品の月ごとの売上個数の推移</vt:lpstr>
      <vt:lpstr>自社商品・競合A社商品の1年間の売上個数の推移</vt:lpstr>
      <vt:lpstr>自社商品・競合A社商品の曜日ごとの売上個数の推移</vt:lpstr>
      <vt:lpstr>7日間移動平均を用いた年間の売上傾向の確認</vt:lpstr>
      <vt:lpstr>まとめ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2024-11-12T02:22:49Z</dcterms:created>
  <dcterms:modified xsi:type="dcterms:W3CDTF">2024-11-12T02:22:59Z</dcterms:modified>
</cp:coreProperties>
</file>