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1"/>
  </p:sldMasterIdLst>
  <p:notesMasterIdLst>
    <p:notesMasterId r:id="rId8"/>
  </p:notesMasterIdLst>
  <p:sldIdLst>
    <p:sldId id="256" r:id="rId2"/>
    <p:sldId id="262" r:id="rId3"/>
    <p:sldId id="263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96" d="100"/>
          <a:sy n="96" d="100"/>
        </p:scale>
        <p:origin x="639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47C0B-6E02-4E51-A829-5B99C59EEFB0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554F-BB6E-4AC7-A8AD-9D688CC44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96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1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10000" y="1080000"/>
            <a:ext cx="7560000" cy="1800000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3600" spc="-38" baseline="0">
                <a:solidFill>
                  <a:srgbClr val="0074BE"/>
                </a:solidFill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728000"/>
          </a:xfrm>
        </p:spPr>
        <p:txBody>
          <a:bodyPr lIns="91440" rIns="9144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852FC-BC36-480E-B84A-020C90634E9A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306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75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2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（グラフ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5292000"/>
            <a:ext cx="7560000" cy="108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sz="1800"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600"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400"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03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10000" y="720000"/>
            <a:ext cx="7560000" cy="360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300" b="0">
                <a:solidFill>
                  <a:srgbClr val="0074BE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4500000"/>
            <a:ext cx="7560000" cy="1080000"/>
          </a:xfrm>
        </p:spPr>
        <p:txBody>
          <a:bodyPr lIns="91440" rIns="91440"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CD08B-B8BB-40F5-A9E1-F9681E8E75D8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432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81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/>
          </p:nvPr>
        </p:nvSpPr>
        <p:spPr>
          <a:xfrm>
            <a:off x="810000" y="360000"/>
            <a:ext cx="7560000" cy="64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sz="half" idx="1"/>
          </p:nvPr>
        </p:nvSpPr>
        <p:spPr>
          <a:xfrm>
            <a:off x="810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Content Placeholder"/>
          <p:cNvSpPr>
            <a:spLocks noGrp="1"/>
          </p:cNvSpPr>
          <p:nvPr>
            <p:ph sz="half" idx="2"/>
          </p:nvPr>
        </p:nvSpPr>
        <p:spPr>
          <a:xfrm>
            <a:off x="4644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5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6A636-58EF-4FB7-B0AF-1C5D40D72A5F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5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文章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>
            <a:normAutofit/>
          </a:bodyPr>
          <a:lstStyle>
            <a:lvl1pPr marL="162000" marR="0" indent="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None/>
              <a:tabLst/>
              <a:defRPr sz="1800"/>
            </a:lvl1pPr>
            <a:lvl2pPr marL="21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2pPr>
            <a:lvl3pPr marL="432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3pPr>
            <a:lvl4pPr marL="593981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4pPr>
            <a:lvl5pPr marL="75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4AA4-4806-4CBF-8F9E-95D67AA6B05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5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34E2-B97D-44E5-A6EE-C694DD8E8F8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86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4EB-CB6D-4726-AF9B-2E2E44DC192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81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810000" y="355667"/>
            <a:ext cx="7560000" cy="648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1152000"/>
            <a:ext cx="7560000" cy="504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810000" y="6588000"/>
            <a:ext cx="189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rgbClr val="FFFFFF"/>
                </a:solidFill>
              </a:defRPr>
            </a:lvl1pPr>
          </a:lstStyle>
          <a:p>
            <a:fld id="{24CC1F07-6775-4214-B2A5-32DCD116E5B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2700000" y="6588000"/>
            <a:ext cx="405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8" cap="none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7965000" y="6588000"/>
            <a:ext cx="81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"/>
          <p:cNvCxnSpPr/>
          <p:nvPr/>
        </p:nvCxnSpPr>
        <p:spPr>
          <a:xfrm>
            <a:off x="810000" y="1008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8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hf hdr="0" ft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kumimoji="1" sz="2400" kern="1200" spc="-38" baseline="0">
          <a:solidFill>
            <a:srgbClr val="0074BE"/>
          </a:solidFill>
          <a:latin typeface="+mj-lt"/>
          <a:ea typeface="+mj-ea"/>
          <a:cs typeface="+mj-cs"/>
        </a:defRPr>
      </a:lvl1pPr>
    </p:titleStyle>
    <p:bodyStyle>
      <a:lvl1pPr marL="107997" marR="0" indent="-162000" algn="l" defTabSz="685783" rtl="0" eaLnBrk="1" fontAlgn="auto" latinLnBrk="0" hangingPunct="1">
        <a:lnSpc>
          <a:spcPct val="100000"/>
        </a:lnSpc>
        <a:spcBef>
          <a:spcPts val="900"/>
        </a:spcBef>
        <a:spcAft>
          <a:spcPts val="113"/>
        </a:spcAft>
        <a:buClr>
          <a:srgbClr val="4A66AC"/>
        </a:buClr>
        <a:buSzPct val="100000"/>
        <a:buFont typeface="Calibri" panose="020F0502020204030204" pitchFamily="34" charset="0"/>
        <a:buChar char="◦"/>
        <a:tabLst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94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5981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BEC1C-93A6-3A75-6A96-9A73F64FC6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</a:t>
            </a:r>
            <a:r>
              <a:rPr kumimoji="1" lang="ja-JP" altLang="en-US" dirty="0"/>
              <a:t>月～</a:t>
            </a:r>
            <a:r>
              <a:rPr kumimoji="1" lang="en-US" altLang="ja-JP" dirty="0"/>
              <a:t>12</a:t>
            </a:r>
            <a:r>
              <a:rPr kumimoji="1" lang="ja-JP" altLang="en-US" dirty="0"/>
              <a:t>月</a:t>
            </a:r>
            <a:br>
              <a:rPr kumimoji="1" lang="en-US" altLang="ja-JP" dirty="0"/>
            </a:br>
            <a:r>
              <a:rPr kumimoji="1" lang="ja-JP" altLang="en-US" dirty="0"/>
              <a:t>自社商品</a:t>
            </a:r>
            <a:r>
              <a:rPr lang="ja-JP" altLang="en-US" dirty="0"/>
              <a:t>と競合他社との</a:t>
            </a:r>
            <a:br>
              <a:rPr lang="en-US" altLang="ja-JP" dirty="0"/>
            </a:br>
            <a:r>
              <a:rPr kumimoji="1" lang="ja-JP" altLang="en-US" dirty="0"/>
              <a:t>売り上げの比較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7BA8E4-B00E-C2B0-AA3D-52557C7CA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報告者</a:t>
            </a:r>
            <a:br>
              <a:rPr kumimoji="1" lang="en-US" altLang="ja-JP" dirty="0"/>
            </a:br>
            <a:r>
              <a:rPr lang="ja-JP" altLang="en-US" dirty="0"/>
              <a:t>マーケティング部 ペンギン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F6E8DDE-0F91-6E32-B06C-C59EEC3E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198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4DECC9-BC3C-969E-3518-0309729F5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性別・年代ごとの自社商品の売上金額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E3DBC33-1BCB-FF57-306A-BEEA18AA52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すべての年代において女性の売上金額が多い</a:t>
            </a:r>
            <a:endParaRPr lang="en-US" altLang="ja-JP" dirty="0"/>
          </a:p>
          <a:p>
            <a:r>
              <a:rPr lang="en-US" altLang="ja-JP" dirty="0"/>
              <a:t>30</a:t>
            </a:r>
            <a:r>
              <a:rPr lang="ja-JP" altLang="en-US" dirty="0"/>
              <a:t>代が一番多く、続けて</a:t>
            </a:r>
            <a:r>
              <a:rPr lang="en-US" altLang="ja-JP" dirty="0"/>
              <a:t>50</a:t>
            </a:r>
            <a:r>
              <a:rPr lang="ja-JP" altLang="en-US" dirty="0"/>
              <a:t>代や</a:t>
            </a:r>
            <a:r>
              <a:rPr lang="en-US" altLang="ja-JP" dirty="0"/>
              <a:t>40</a:t>
            </a:r>
            <a:r>
              <a:rPr lang="ja-JP" altLang="en-US" dirty="0"/>
              <a:t>代が多い</a:t>
            </a:r>
            <a:endParaRPr lang="en-US" altLang="ja-JP" dirty="0"/>
          </a:p>
          <a:p>
            <a:r>
              <a:rPr lang="ja-JP" altLang="en-US" dirty="0"/>
              <a:t>おおむねスーパーの来店客層と同様と考えられる</a:t>
            </a:r>
            <a:endParaRPr lang="en-US" altLang="ja-JP" dirty="0"/>
          </a:p>
          <a:p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272EB0C-E941-3338-0765-621497140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6CD099F-82C7-5550-01C7-771A2FFC0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234805"/>
            <a:ext cx="6799006" cy="382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712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011899-2449-9BE8-FAF1-27EAB6941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性別ごとの年代間の自社商品の売上金額比率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4836A6-82B1-C6C5-5FED-2B9B3E1FD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男女で比較すると女性は</a:t>
            </a:r>
            <a:r>
              <a:rPr lang="en-US" altLang="ja-JP" dirty="0"/>
              <a:t>20</a:t>
            </a:r>
            <a:r>
              <a:rPr lang="ja-JP" altLang="en-US" dirty="0"/>
              <a:t>代と</a:t>
            </a:r>
            <a:r>
              <a:rPr lang="en-US" altLang="ja-JP" dirty="0"/>
              <a:t>30</a:t>
            </a:r>
            <a:r>
              <a:rPr lang="ja-JP" altLang="en-US" dirty="0"/>
              <a:t>代の割合が多く、男性は</a:t>
            </a:r>
            <a:r>
              <a:rPr lang="en-US" altLang="ja-JP" dirty="0"/>
              <a:t>50</a:t>
            </a:r>
            <a:r>
              <a:rPr lang="ja-JP" altLang="en-US" dirty="0"/>
              <a:t>代と</a:t>
            </a:r>
            <a:r>
              <a:rPr lang="en-US" altLang="ja-JP" dirty="0"/>
              <a:t>60</a:t>
            </a:r>
            <a:r>
              <a:rPr lang="ja-JP" altLang="en-US" dirty="0"/>
              <a:t>歳以上の割合が多い</a:t>
            </a:r>
            <a:endParaRPr lang="en-US" altLang="ja-JP" dirty="0"/>
          </a:p>
          <a:p>
            <a:r>
              <a:rPr lang="ja-JP" altLang="en-US" dirty="0"/>
              <a:t>検定をすると性別・年代間で売上金額に違いがある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344D80-ED6E-CDC7-DDDE-3B9C0D532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7D09546-F713-12D6-B644-CC766CDF1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770" y="1194506"/>
            <a:ext cx="6496460" cy="390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699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A66FE8-00F8-CBA1-199F-80BAD0D7D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自社および競合</a:t>
            </a:r>
            <a:r>
              <a:rPr lang="en-US" altLang="ja-JP" dirty="0"/>
              <a:t>A</a:t>
            </a:r>
            <a:r>
              <a:rPr lang="ja-JP" altLang="en-US" dirty="0"/>
              <a:t>社の性別・年代ごとの売上個数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C36C5D-C8C6-BB76-79FA-003E18984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000" y="4222954"/>
            <a:ext cx="7560000" cy="1789045"/>
          </a:xfrm>
        </p:spPr>
        <p:txBody>
          <a:bodyPr/>
          <a:lstStyle/>
          <a:p>
            <a:r>
              <a:rPr kumimoji="1" lang="ja-JP" altLang="en-US" dirty="0"/>
              <a:t>商品の単価が自社</a:t>
            </a:r>
            <a:r>
              <a:rPr lang="ja-JP" altLang="en-US" dirty="0"/>
              <a:t>・競合</a:t>
            </a:r>
            <a:r>
              <a:rPr lang="en-US" altLang="ja-JP" dirty="0"/>
              <a:t>A</a:t>
            </a:r>
            <a:r>
              <a:rPr lang="ja-JP" altLang="en-US" dirty="0"/>
              <a:t>社で異なる</a:t>
            </a:r>
            <a:r>
              <a:rPr kumimoji="1" lang="ja-JP" altLang="en-US" dirty="0"/>
              <a:t>ので個数で比較</a:t>
            </a:r>
            <a:endParaRPr lang="en-US" altLang="ja-JP" dirty="0"/>
          </a:p>
          <a:p>
            <a:r>
              <a:rPr lang="ja-JP" altLang="en-US" dirty="0"/>
              <a:t>自社は</a:t>
            </a:r>
            <a:r>
              <a:rPr lang="en-US" altLang="ja-JP" dirty="0"/>
              <a:t>30</a:t>
            </a:r>
            <a:r>
              <a:rPr lang="ja-JP" altLang="en-US" dirty="0"/>
              <a:t>代が購買の中心で</a:t>
            </a:r>
            <a:r>
              <a:rPr lang="en-US" altLang="ja-JP" dirty="0"/>
              <a:t>50</a:t>
            </a:r>
            <a:r>
              <a:rPr lang="ja-JP" altLang="en-US" dirty="0"/>
              <a:t>代、</a:t>
            </a:r>
            <a:r>
              <a:rPr lang="en-US" altLang="ja-JP" dirty="0"/>
              <a:t>40</a:t>
            </a:r>
            <a:r>
              <a:rPr lang="ja-JP" altLang="en-US" dirty="0"/>
              <a:t>代の順</a:t>
            </a:r>
            <a:endParaRPr lang="en-US" altLang="ja-JP" dirty="0"/>
          </a:p>
          <a:p>
            <a:r>
              <a:rPr kumimoji="1" lang="ja-JP" altLang="en-US" dirty="0"/>
              <a:t>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社は</a:t>
            </a:r>
            <a:r>
              <a:rPr kumimoji="1" lang="en-US" altLang="ja-JP" dirty="0"/>
              <a:t>50</a:t>
            </a:r>
            <a:r>
              <a:rPr kumimoji="1" lang="ja-JP" altLang="en-US" dirty="0"/>
              <a:t>代が購買の中心で</a:t>
            </a:r>
            <a:r>
              <a:rPr lang="en-US" altLang="ja-JP" dirty="0"/>
              <a:t>40</a:t>
            </a:r>
            <a:r>
              <a:rPr lang="ja-JP" altLang="en-US" dirty="0"/>
              <a:t>代、</a:t>
            </a:r>
            <a:r>
              <a:rPr lang="en-US" altLang="ja-JP" dirty="0"/>
              <a:t>30</a:t>
            </a:r>
            <a:r>
              <a:rPr lang="ja-JP" altLang="en-US" dirty="0"/>
              <a:t>代の順</a:t>
            </a:r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53C2DA9-09E8-12DC-36F6-EE2956A7D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B518950-581B-CDE9-573B-B53025FA9C00}"/>
              </a:ext>
            </a:extLst>
          </p:cNvPr>
          <p:cNvSpPr txBox="1"/>
          <p:nvPr/>
        </p:nvSpPr>
        <p:spPr>
          <a:xfrm>
            <a:off x="2046513" y="1101928"/>
            <a:ext cx="72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自社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5AFAEE-7535-40DB-F205-382D433048D7}"/>
              </a:ext>
            </a:extLst>
          </p:cNvPr>
          <p:cNvSpPr txBox="1"/>
          <p:nvPr/>
        </p:nvSpPr>
        <p:spPr>
          <a:xfrm>
            <a:off x="6197487" y="1113092"/>
            <a:ext cx="108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競合</a:t>
            </a:r>
            <a:r>
              <a:rPr kumimoji="1" lang="en-US" altLang="ja-JP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kumimoji="1"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社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FF04899-07E5-EB13-2C8E-C3DC1B8FD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79" y="1473092"/>
            <a:ext cx="4233067" cy="2614012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44174326-7E77-EE87-B521-91048775F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417" y="1476619"/>
            <a:ext cx="4168140" cy="261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67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96EB65-C9EB-DF27-BA29-F93AFD158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/>
              <a:t>自社・競合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社・全社の性別・年代ごとの売上個数比率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97ACFD-12A7-01D2-AB99-BFEC44A94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全社を含めた性別・年代ごとの比較</a:t>
            </a:r>
            <a:endParaRPr lang="en-US" altLang="ja-JP" dirty="0"/>
          </a:p>
          <a:p>
            <a:pPr lvl="1"/>
            <a:r>
              <a:rPr kumimoji="1" lang="ja-JP" altLang="en-US" dirty="0"/>
              <a:t>男女別で見ると自社は男性の割合が最も少ない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年代で見ると自社は</a:t>
            </a:r>
            <a:r>
              <a:rPr kumimoji="1" lang="en-US" altLang="ja-JP" dirty="0"/>
              <a:t>30</a:t>
            </a:r>
            <a:r>
              <a:rPr kumimoji="1" lang="ja-JP" altLang="en-US" dirty="0"/>
              <a:t>代、競合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社は</a:t>
            </a:r>
            <a:r>
              <a:rPr kumimoji="1" lang="en-US" altLang="ja-JP" dirty="0"/>
              <a:t>50</a:t>
            </a:r>
            <a:r>
              <a:rPr kumimoji="1" lang="ja-JP" altLang="en-US" dirty="0"/>
              <a:t>代、全社で見ると</a:t>
            </a:r>
            <a:r>
              <a:rPr lang="en-US" altLang="ja-JP" dirty="0"/>
              <a:t>30</a:t>
            </a:r>
            <a:r>
              <a:rPr lang="ja-JP" altLang="en-US" dirty="0"/>
              <a:t>代・</a:t>
            </a:r>
            <a:r>
              <a:rPr lang="en-US" altLang="ja-JP" dirty="0"/>
              <a:t>50</a:t>
            </a:r>
            <a:r>
              <a:rPr lang="ja-JP" altLang="en-US" dirty="0"/>
              <a:t>代が多い</a:t>
            </a:r>
            <a:endParaRPr lang="en-US" altLang="ja-JP" dirty="0"/>
          </a:p>
          <a:p>
            <a:pPr lvl="1"/>
            <a:r>
              <a:rPr kumimoji="1" lang="ja-JP" altLang="en-US" dirty="0"/>
              <a:t>自社と競合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社で検定すると会社と性別・年代との間で売上個数に違いがある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196B98-7CD1-5A49-A1CE-FF7F18DCB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F2D3C48-5C69-A16B-59C9-4E330B393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770" y="1194506"/>
            <a:ext cx="6496460" cy="3906655"/>
          </a:xfrm>
          <a:prstGeom prst="rect">
            <a:avLst/>
          </a:prstGeom>
        </p:spPr>
      </p:pic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BE28647-A7DC-3661-9F49-9881CCB4DB50}"/>
              </a:ext>
            </a:extLst>
          </p:cNvPr>
          <p:cNvCxnSpPr>
            <a:cxnSpLocks/>
          </p:cNvCxnSpPr>
          <p:nvPr/>
        </p:nvCxnSpPr>
        <p:spPr>
          <a:xfrm>
            <a:off x="3515497" y="1927654"/>
            <a:ext cx="203887" cy="4942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D8A0A6F-1CC0-0014-1A10-247C423B573E}"/>
              </a:ext>
            </a:extLst>
          </p:cNvPr>
          <p:cNvCxnSpPr>
            <a:cxnSpLocks/>
          </p:cNvCxnSpPr>
          <p:nvPr/>
        </p:nvCxnSpPr>
        <p:spPr>
          <a:xfrm flipH="1">
            <a:off x="3617440" y="2710248"/>
            <a:ext cx="101944" cy="5148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927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>
            <a:extLst>
              <a:ext uri="{FF2B5EF4-FFF2-40B4-BE49-F238E27FC236}">
                <a16:creationId xmlns:a16="http://schemas.microsoft.com/office/drawing/2014/main" id="{C4F43EB6-3FFF-A684-8322-2E2F97379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まとめ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9C423468-BA5B-8EF6-F699-4DA21345CE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/>
              <a:t>性別・年代ごとの集計</a:t>
            </a:r>
            <a:endParaRPr lang="en-US" altLang="ja-JP" dirty="0"/>
          </a:p>
          <a:p>
            <a:pPr lvl="1"/>
            <a:r>
              <a:rPr lang="ja-JP" altLang="en-US" dirty="0"/>
              <a:t>全年代で女性のほうが売り上げが多い</a:t>
            </a:r>
            <a:endParaRPr lang="en-US" altLang="ja-JP" dirty="0"/>
          </a:p>
          <a:p>
            <a:pPr lvl="1"/>
            <a:r>
              <a:rPr lang="ja-JP" altLang="en-US" dirty="0"/>
              <a:t>年代別では</a:t>
            </a:r>
            <a:r>
              <a:rPr lang="en-US" altLang="ja-JP" dirty="0"/>
              <a:t>30</a:t>
            </a:r>
            <a:r>
              <a:rPr lang="ja-JP" altLang="en-US" dirty="0"/>
              <a:t>代が最多で、</a:t>
            </a:r>
            <a:r>
              <a:rPr lang="en-US" altLang="ja-JP" dirty="0"/>
              <a:t>50</a:t>
            </a:r>
            <a:r>
              <a:rPr lang="ja-JP" altLang="en-US" dirty="0"/>
              <a:t>代、</a:t>
            </a:r>
            <a:r>
              <a:rPr lang="en-US" altLang="ja-JP" dirty="0"/>
              <a:t>40</a:t>
            </a:r>
            <a:r>
              <a:rPr lang="ja-JP" altLang="en-US" dirty="0"/>
              <a:t>代の順</a:t>
            </a:r>
            <a:endParaRPr lang="en-US" altLang="ja-JP" dirty="0"/>
          </a:p>
          <a:p>
            <a:pPr lvl="1"/>
            <a:r>
              <a:rPr lang="ja-JP" altLang="en-US" dirty="0"/>
              <a:t>年代の比率では、男性は</a:t>
            </a:r>
            <a:r>
              <a:rPr lang="en-US" altLang="ja-JP" dirty="0"/>
              <a:t>50</a:t>
            </a:r>
            <a:r>
              <a:rPr lang="ja-JP" altLang="en-US" dirty="0"/>
              <a:t>代と</a:t>
            </a:r>
            <a:r>
              <a:rPr lang="en-US" altLang="ja-JP" dirty="0"/>
              <a:t>60</a:t>
            </a:r>
            <a:r>
              <a:rPr lang="ja-JP" altLang="en-US" dirty="0"/>
              <a:t>歳以上の割合が多く、女性は</a:t>
            </a:r>
            <a:r>
              <a:rPr lang="en-US" altLang="ja-JP" dirty="0"/>
              <a:t>20</a:t>
            </a:r>
            <a:r>
              <a:rPr lang="ja-JP" altLang="en-US" dirty="0"/>
              <a:t>代と</a:t>
            </a:r>
            <a:r>
              <a:rPr lang="en-US" altLang="ja-JP" dirty="0"/>
              <a:t>30</a:t>
            </a:r>
            <a:r>
              <a:rPr lang="ja-JP" altLang="en-US" dirty="0"/>
              <a:t>代の割合が多い</a:t>
            </a:r>
            <a:endParaRPr lang="en-US" altLang="ja-JP" dirty="0"/>
          </a:p>
          <a:p>
            <a:pPr lvl="2"/>
            <a:r>
              <a:rPr lang="ja-JP" altLang="en-US" dirty="0"/>
              <a:t>検定で違いがあるという結果</a:t>
            </a:r>
            <a:endParaRPr lang="en-US" altLang="ja-JP" dirty="0"/>
          </a:p>
          <a:p>
            <a:r>
              <a:rPr lang="ja-JP" altLang="en-US" dirty="0"/>
              <a:t>競合</a:t>
            </a:r>
            <a:r>
              <a:rPr lang="en-US" altLang="ja-JP" dirty="0"/>
              <a:t>A</a:t>
            </a:r>
            <a:r>
              <a:rPr lang="ja-JP" altLang="en-US" dirty="0"/>
              <a:t>社との比較</a:t>
            </a:r>
            <a:endParaRPr lang="en-US" altLang="ja-JP" dirty="0"/>
          </a:p>
          <a:p>
            <a:pPr lvl="1"/>
            <a:r>
              <a:rPr lang="ja-JP" altLang="en-US" dirty="0"/>
              <a:t>競合</a:t>
            </a:r>
            <a:r>
              <a:rPr lang="en-US" altLang="ja-JP" dirty="0"/>
              <a:t>A</a:t>
            </a:r>
            <a:r>
              <a:rPr lang="ja-JP" altLang="en-US" dirty="0"/>
              <a:t>社は</a:t>
            </a:r>
            <a:r>
              <a:rPr lang="en-US" altLang="ja-JP" dirty="0"/>
              <a:t>50</a:t>
            </a:r>
            <a:r>
              <a:rPr lang="ja-JP" altLang="en-US" dirty="0"/>
              <a:t>代の売り上げが多い</a:t>
            </a:r>
            <a:endParaRPr lang="en-US" altLang="ja-JP" dirty="0"/>
          </a:p>
          <a:p>
            <a:pPr lvl="2"/>
            <a:r>
              <a:rPr lang="ja-JP" altLang="en-US" dirty="0"/>
              <a:t>中高年向けの商品</a:t>
            </a:r>
            <a:endParaRPr lang="en-US" altLang="ja-JP" dirty="0"/>
          </a:p>
          <a:p>
            <a:pPr lvl="2"/>
            <a:r>
              <a:rPr lang="ja-JP" altLang="en-US" dirty="0"/>
              <a:t>自社は比較的若い世代向けの商品</a:t>
            </a:r>
            <a:endParaRPr lang="en-US" altLang="ja-JP" dirty="0"/>
          </a:p>
          <a:p>
            <a:r>
              <a:rPr lang="ja-JP" altLang="en-US" dirty="0"/>
              <a:t>全社を含めた年代の比率</a:t>
            </a:r>
            <a:endParaRPr lang="en-US" altLang="ja-JP" dirty="0"/>
          </a:p>
          <a:p>
            <a:pPr lvl="1"/>
            <a:r>
              <a:rPr lang="ja-JP" altLang="en-US" dirty="0"/>
              <a:t>自社は男性の割合が少なく、競合</a:t>
            </a:r>
            <a:r>
              <a:rPr lang="en-US" altLang="ja-JP" dirty="0"/>
              <a:t>A</a:t>
            </a:r>
            <a:r>
              <a:rPr lang="ja-JP" altLang="en-US" dirty="0"/>
              <a:t>社は男性の割合が多い</a:t>
            </a:r>
            <a:endParaRPr lang="en-US" altLang="ja-JP" dirty="0"/>
          </a:p>
          <a:p>
            <a:pPr lvl="1"/>
            <a:r>
              <a:rPr lang="ja-JP" altLang="en-US" dirty="0"/>
              <a:t>自社と競合</a:t>
            </a:r>
            <a:r>
              <a:rPr lang="en-US" altLang="ja-JP" dirty="0"/>
              <a:t>A</a:t>
            </a:r>
            <a:r>
              <a:rPr lang="ja-JP" altLang="en-US" dirty="0"/>
              <a:t>社で年代・性別の比率に違いがあるという結果</a:t>
            </a:r>
            <a:endParaRPr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BDDD5C2-FC56-8ECB-5518-93F36F41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5523859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青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iryoSegoe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14E3732-357F-42B3-9496-A25D23C26F0D}" vid="{02233948-770E-433F-B60A-C57C6A4708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第1章</Template>
  <TotalTime>0</TotalTime>
  <Words>417</Words>
  <Application>Microsoft Office PowerPoint</Application>
  <PresentationFormat>画面に合わせる (4:3)</PresentationFormat>
  <Paragraphs>39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Calibri</vt:lpstr>
      <vt:lpstr>Segoe UI</vt:lpstr>
      <vt:lpstr>レトロスペクト</vt:lpstr>
      <vt:lpstr>2023年1月～12月 自社商品と競合他社との 売り上げの比較</vt:lpstr>
      <vt:lpstr>性別・年代ごとの自社商品の売上金額</vt:lpstr>
      <vt:lpstr>性別ごとの年代間の自社商品の売上金額比率</vt:lpstr>
      <vt:lpstr>自社および競合A社の性別・年代ごとの売上個数</vt:lpstr>
      <vt:lpstr>自社・競合A社・全社の性別・年代ごとの売上個数比率</vt:lpstr>
      <vt:lpstr>まとめ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2024-11-12T02:19:36Z</dcterms:created>
  <dcterms:modified xsi:type="dcterms:W3CDTF">2024-11-12T02:19:43Z</dcterms:modified>
</cp:coreProperties>
</file>