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60" r:id="rId1"/>
  </p:sldMasterIdLst>
  <p:sldIdLst>
    <p:sldId id="256" r:id="rId2"/>
    <p:sldId id="257" r:id="rId3"/>
    <p:sldId id="263" r:id="rId4"/>
    <p:sldId id="264" r:id="rId5"/>
    <p:sldId id="265" r:id="rId6"/>
    <p:sldId id="262" r:id="rId7"/>
    <p:sldId id="260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4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2" autoAdjust="0"/>
    <p:restoredTop sz="94625" autoAdjust="0"/>
  </p:normalViewPr>
  <p:slideViewPr>
    <p:cSldViewPr snapToGrid="0">
      <p:cViewPr varScale="1">
        <p:scale>
          <a:sx n="91" d="100"/>
          <a:sy n="91" d="100"/>
        </p:scale>
        <p:origin x="100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"/>
          <p:cNvSpPr/>
          <p:nvPr/>
        </p:nvSpPr>
        <p:spPr>
          <a:xfrm>
            <a:off x="1" y="6570000"/>
            <a:ext cx="9144900" cy="288000"/>
          </a:xfrm>
          <a:prstGeom prst="rect">
            <a:avLst/>
          </a:prstGeom>
          <a:solidFill>
            <a:srgbClr val="00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810000" y="1080000"/>
            <a:ext cx="7560000" cy="1800000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3600" spc="-38" baseline="0">
                <a:solidFill>
                  <a:srgbClr val="0074BE"/>
                </a:solidFill>
                <a:effectLst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"/>
          <p:cNvSpPr>
            <a:spLocks noGrp="1"/>
          </p:cNvSpPr>
          <p:nvPr>
            <p:ph type="subTitle" idx="1"/>
          </p:nvPr>
        </p:nvSpPr>
        <p:spPr>
          <a:xfrm>
            <a:off x="810000" y="3600000"/>
            <a:ext cx="7560000" cy="1728000"/>
          </a:xfrm>
        </p:spPr>
        <p:txBody>
          <a:bodyPr lIns="91440" rIns="9144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cap="none" spc="150" baseline="0">
                <a:solidFill>
                  <a:srgbClr val="0074BE"/>
                </a:solidFill>
                <a:latin typeface="+mj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D8C4F-509C-428F-9624-7C64EE68E8FD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>
          <a:xfrm>
            <a:off x="7965000" y="6588000"/>
            <a:ext cx="810000" cy="252000"/>
          </a:xfrm>
        </p:spPr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"/>
          <p:cNvCxnSpPr/>
          <p:nvPr/>
        </p:nvCxnSpPr>
        <p:spPr>
          <a:xfrm>
            <a:off x="810000" y="3060000"/>
            <a:ext cx="75600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5755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"/>
          <p:cNvSpPr>
            <a:spLocks noGrp="1"/>
          </p:cNvSpPr>
          <p:nvPr>
            <p:ph idx="1"/>
          </p:nvPr>
        </p:nvSpPr>
        <p:spPr>
          <a:xfrm>
            <a:off x="810000" y="1152000"/>
            <a:ext cx="7560000" cy="5040000"/>
          </a:xfrm>
        </p:spPr>
        <p:txBody>
          <a:bodyPr/>
          <a:lstStyle>
            <a:lvl1pPr marL="162000" marR="0" indent="-16200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Char char="◦"/>
              <a:tabLst/>
              <a:defRPr/>
            </a:lvl1pPr>
            <a:lvl2pPr marL="37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2pPr>
            <a:lvl3pPr marL="594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3pPr>
            <a:lvl4pPr marL="755981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4pPr>
            <a:lvl5pPr marL="91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altLang="ja-JP" dirty="0"/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D8C4F-509C-428F-9624-7C64EE68E8FD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>
          <a:xfrm>
            <a:off x="7965000" y="6588000"/>
            <a:ext cx="810000" cy="252000"/>
          </a:xfrm>
        </p:spPr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8521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"/>
          <p:cNvSpPr/>
          <p:nvPr/>
        </p:nvSpPr>
        <p:spPr>
          <a:xfrm>
            <a:off x="0" y="6570000"/>
            <a:ext cx="9144900" cy="288000"/>
          </a:xfrm>
          <a:prstGeom prst="rect">
            <a:avLst/>
          </a:prstGeom>
          <a:solidFill>
            <a:srgbClr val="00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810000" y="720000"/>
            <a:ext cx="7560000" cy="360000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3300" b="0">
                <a:solidFill>
                  <a:srgbClr val="0074BE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810000" y="4500000"/>
            <a:ext cx="7560000" cy="1080000"/>
          </a:xfrm>
        </p:spPr>
        <p:txBody>
          <a:bodyPr lIns="91440" rIns="91440" anchor="t" anchorCtr="0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 cap="none" spc="150" baseline="0">
                <a:solidFill>
                  <a:srgbClr val="0074BE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D8C4F-509C-428F-9624-7C64EE68E8FD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"/>
          <p:cNvCxnSpPr/>
          <p:nvPr/>
        </p:nvCxnSpPr>
        <p:spPr>
          <a:xfrm>
            <a:off x="810000" y="4320000"/>
            <a:ext cx="75600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2814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"/>
          <p:cNvSpPr>
            <a:spLocks noGrp="1"/>
          </p:cNvSpPr>
          <p:nvPr>
            <p:ph type="title"/>
          </p:nvPr>
        </p:nvSpPr>
        <p:spPr>
          <a:xfrm>
            <a:off x="810000" y="360000"/>
            <a:ext cx="7560000" cy="6480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"/>
          <p:cNvSpPr>
            <a:spLocks noGrp="1"/>
          </p:cNvSpPr>
          <p:nvPr>
            <p:ph sz="half" idx="1"/>
          </p:nvPr>
        </p:nvSpPr>
        <p:spPr>
          <a:xfrm>
            <a:off x="810000" y="1152000"/>
            <a:ext cx="3726000" cy="5040000"/>
          </a:xfrm>
        </p:spPr>
        <p:txBody>
          <a:bodyPr/>
          <a:lstStyle>
            <a:lvl1pPr marL="162000" marR="0" indent="-16200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Char char="◦"/>
              <a:tabLst/>
              <a:defRPr/>
            </a:lvl1pPr>
            <a:lvl2pPr marL="37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2pPr>
            <a:lvl3pPr marL="594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3pPr>
            <a:lvl4pPr marL="755981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4pPr>
            <a:lvl5pPr marL="91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altLang="ja-JP" dirty="0"/>
          </a:p>
        </p:txBody>
      </p:sp>
      <p:sp>
        <p:nvSpPr>
          <p:cNvPr id="4" name="Content Placeholder"/>
          <p:cNvSpPr>
            <a:spLocks noGrp="1"/>
          </p:cNvSpPr>
          <p:nvPr>
            <p:ph sz="half" idx="2"/>
          </p:nvPr>
        </p:nvSpPr>
        <p:spPr>
          <a:xfrm>
            <a:off x="4644000" y="1152000"/>
            <a:ext cx="3726000" cy="5040000"/>
          </a:xfrm>
        </p:spPr>
        <p:txBody>
          <a:bodyPr/>
          <a:lstStyle>
            <a:lvl1pPr marL="162000" marR="0" indent="-16200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Char char="◦"/>
              <a:tabLst/>
              <a:defRPr/>
            </a:lvl1pPr>
            <a:lvl2pPr marL="37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2pPr>
            <a:lvl3pPr marL="594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3pPr>
            <a:lvl4pPr marL="755981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4pPr>
            <a:lvl5pPr marL="91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altLang="ja-JP" dirty="0"/>
          </a:p>
        </p:txBody>
      </p:sp>
      <p:sp>
        <p:nvSpPr>
          <p:cNvPr id="5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D8C4F-509C-428F-9624-7C64EE68E8FD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4053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文章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"/>
          <p:cNvSpPr>
            <a:spLocks noGrp="1"/>
          </p:cNvSpPr>
          <p:nvPr>
            <p:ph idx="1"/>
          </p:nvPr>
        </p:nvSpPr>
        <p:spPr>
          <a:xfrm>
            <a:off x="810000" y="1152000"/>
            <a:ext cx="7560000" cy="5040000"/>
          </a:xfrm>
        </p:spPr>
        <p:txBody>
          <a:bodyPr>
            <a:normAutofit/>
          </a:bodyPr>
          <a:lstStyle>
            <a:lvl1pPr marL="162000" marR="0" indent="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None/>
              <a:tabLst/>
              <a:defRPr sz="1800"/>
            </a:lvl1pPr>
            <a:lvl2pPr marL="216000" marR="0" indent="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None/>
              <a:tabLst/>
              <a:defRPr/>
            </a:lvl2pPr>
            <a:lvl3pPr marL="432000" marR="0" indent="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None/>
              <a:tabLst/>
              <a:defRPr/>
            </a:lvl3pPr>
            <a:lvl4pPr marL="593981" marR="0" indent="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None/>
              <a:tabLst/>
              <a:defRPr/>
            </a:lvl4pPr>
            <a:lvl5pPr marL="756000" marR="0" indent="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None/>
              <a:tabLst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D8C4F-509C-428F-9624-7C64EE68E8FD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>
          <a:xfrm>
            <a:off x="7965000" y="6588000"/>
            <a:ext cx="810000" cy="252000"/>
          </a:xfrm>
        </p:spPr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651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D8C4F-509C-428F-9624-7C64EE68E8FD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4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7868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/>
          <p:cNvSpPr/>
          <p:nvPr/>
        </p:nvSpPr>
        <p:spPr>
          <a:xfrm>
            <a:off x="0" y="6570000"/>
            <a:ext cx="9144900" cy="288000"/>
          </a:xfrm>
          <a:prstGeom prst="rect">
            <a:avLst/>
          </a:prstGeom>
          <a:solidFill>
            <a:srgbClr val="00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D8C4F-509C-428F-9624-7C64EE68E8FD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8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Slide Number Placehold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0817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"/>
          <p:cNvSpPr/>
          <p:nvPr/>
        </p:nvSpPr>
        <p:spPr>
          <a:xfrm>
            <a:off x="0" y="6570000"/>
            <a:ext cx="9144900" cy="288000"/>
          </a:xfrm>
          <a:prstGeom prst="rect">
            <a:avLst/>
          </a:prstGeom>
          <a:solidFill>
            <a:srgbClr val="00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"/>
          <p:cNvSpPr>
            <a:spLocks noGrp="1"/>
          </p:cNvSpPr>
          <p:nvPr>
            <p:ph type="title"/>
          </p:nvPr>
        </p:nvSpPr>
        <p:spPr>
          <a:xfrm>
            <a:off x="810000" y="355667"/>
            <a:ext cx="7560000" cy="648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810000" y="1152000"/>
            <a:ext cx="7560000" cy="50400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altLang="ja-JP" dirty="0"/>
          </a:p>
        </p:txBody>
      </p:sp>
      <p:sp>
        <p:nvSpPr>
          <p:cNvPr id="4" name="Date Placeholder"/>
          <p:cNvSpPr>
            <a:spLocks noGrp="1"/>
          </p:cNvSpPr>
          <p:nvPr>
            <p:ph type="dt" sz="half" idx="2"/>
          </p:nvPr>
        </p:nvSpPr>
        <p:spPr>
          <a:xfrm>
            <a:off x="810000" y="6588000"/>
            <a:ext cx="189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88">
                <a:solidFill>
                  <a:srgbClr val="FFFFFF"/>
                </a:solidFill>
              </a:defRPr>
            </a:lvl1pPr>
          </a:lstStyle>
          <a:p>
            <a:fld id="{EA5D8C4F-509C-428F-9624-7C64EE68E8FD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3"/>
          </p:nvPr>
        </p:nvSpPr>
        <p:spPr>
          <a:xfrm>
            <a:off x="2700000" y="6588000"/>
            <a:ext cx="405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88" cap="none" baseline="0"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4"/>
          </p:nvPr>
        </p:nvSpPr>
        <p:spPr>
          <a:xfrm>
            <a:off x="7965000" y="6588000"/>
            <a:ext cx="81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rgbClr val="FFFFFF"/>
                </a:solidFill>
              </a:defRPr>
            </a:lvl1pPr>
          </a:lstStyle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Straight Connector"/>
          <p:cNvCxnSpPr/>
          <p:nvPr/>
        </p:nvCxnSpPr>
        <p:spPr>
          <a:xfrm>
            <a:off x="810000" y="1008000"/>
            <a:ext cx="75600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291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kumimoji="1" sz="2400" kern="1200" spc="-38" baseline="0">
          <a:solidFill>
            <a:srgbClr val="0074BE"/>
          </a:solidFill>
          <a:latin typeface="+mj-lt"/>
          <a:ea typeface="+mj-ea"/>
          <a:cs typeface="+mj-cs"/>
        </a:defRPr>
      </a:lvl1pPr>
    </p:titleStyle>
    <p:bodyStyle>
      <a:lvl1pPr marL="107997" marR="0" indent="-162000" algn="l" defTabSz="685783" rtl="0" eaLnBrk="1" fontAlgn="auto" latinLnBrk="0" hangingPunct="1">
        <a:lnSpc>
          <a:spcPct val="100000"/>
        </a:lnSpc>
        <a:spcBef>
          <a:spcPts val="900"/>
        </a:spcBef>
        <a:spcAft>
          <a:spcPts val="113"/>
        </a:spcAft>
        <a:buClr>
          <a:srgbClr val="4A66AC"/>
        </a:buClr>
        <a:buSzPct val="100000"/>
        <a:buFont typeface="Calibri" panose="020F0502020204030204" pitchFamily="34" charset="0"/>
        <a:buChar char="◦"/>
        <a:tabLst/>
        <a:defRPr kumimoji="1" sz="2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78000" marR="0" indent="-162000" algn="l" defTabSz="685783" rtl="0" eaLnBrk="1" fontAlgn="auto" latinLnBrk="0" hangingPunct="1">
        <a:lnSpc>
          <a:spcPct val="100000"/>
        </a:lnSpc>
        <a:spcBef>
          <a:spcPts val="113"/>
        </a:spcBef>
        <a:spcAft>
          <a:spcPts val="113"/>
        </a:spcAft>
        <a:buClr>
          <a:srgbClr val="4A66AC"/>
        </a:buClr>
        <a:buSzTx/>
        <a:buFont typeface="Calibri" pitchFamily="34" charset="0"/>
        <a:buChar char="◦"/>
        <a:tabLst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94000" marR="0" indent="-162000" algn="l" defTabSz="685783" rtl="0" eaLnBrk="1" fontAlgn="auto" latinLnBrk="0" hangingPunct="1">
        <a:lnSpc>
          <a:spcPct val="100000"/>
        </a:lnSpc>
        <a:spcBef>
          <a:spcPts val="113"/>
        </a:spcBef>
        <a:spcAft>
          <a:spcPts val="113"/>
        </a:spcAft>
        <a:buClr>
          <a:srgbClr val="4A66AC"/>
        </a:buClr>
        <a:buSzTx/>
        <a:buFont typeface="Calibri" pitchFamily="34" charset="0"/>
        <a:buChar char="◦"/>
        <a:tabLst/>
        <a:defRPr kumimoji="1"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55981" marR="0" indent="-162000" algn="l" defTabSz="685783" rtl="0" eaLnBrk="1" fontAlgn="auto" latinLnBrk="0" hangingPunct="1">
        <a:lnSpc>
          <a:spcPct val="100000"/>
        </a:lnSpc>
        <a:spcBef>
          <a:spcPts val="113"/>
        </a:spcBef>
        <a:spcAft>
          <a:spcPts val="113"/>
        </a:spcAft>
        <a:buClr>
          <a:srgbClr val="4A66AC"/>
        </a:buClr>
        <a:buSzTx/>
        <a:buFont typeface="Calibri" pitchFamily="34" charset="0"/>
        <a:buChar char="◦"/>
        <a:tabLst/>
        <a:defRPr kumimoji="1"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18000" marR="0" indent="-162000" algn="l" defTabSz="685783" rtl="0" eaLnBrk="1" fontAlgn="auto" latinLnBrk="0" hangingPunct="1">
        <a:lnSpc>
          <a:spcPct val="100000"/>
        </a:lnSpc>
        <a:spcBef>
          <a:spcPts val="113"/>
        </a:spcBef>
        <a:spcAft>
          <a:spcPts val="113"/>
        </a:spcAft>
        <a:buClr>
          <a:srgbClr val="4A66AC"/>
        </a:buClr>
        <a:buSzTx/>
        <a:buFont typeface="Calibri" pitchFamily="34" charset="0"/>
        <a:buChar char="◦"/>
        <a:tabLst/>
        <a:defRPr kumimoji="1"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4BEC1C-93A6-3A75-6A96-9A73F64FC6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kumimoji="1" lang="ja-JP" altLang="en-US" dirty="0"/>
              <a:t>本店舗における小魚くんシリーズの</a:t>
            </a:r>
            <a:br>
              <a:rPr kumimoji="1" lang="en-US" altLang="ja-JP" dirty="0"/>
            </a:br>
            <a:r>
              <a:rPr kumimoji="1" lang="ja-JP" altLang="en-US" dirty="0"/>
              <a:t>取り扱い商品についての検討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B7BA8E4-B00E-C2B0-AA3D-52557C7CA6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000" y="3600000"/>
            <a:ext cx="7560000" cy="1169708"/>
          </a:xfrm>
        </p:spPr>
        <p:txBody>
          <a:bodyPr/>
          <a:lstStyle/>
          <a:p>
            <a:r>
              <a:rPr kumimoji="1" lang="ja-JP" altLang="en-US" dirty="0"/>
              <a:t>報告者</a:t>
            </a:r>
            <a:endParaRPr kumimoji="1" lang="en-US" altLang="ja-JP" dirty="0"/>
          </a:p>
          <a:p>
            <a:r>
              <a:rPr lang="ja-JP" altLang="en-US" dirty="0"/>
              <a:t>マーケティング部 ペンギン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61981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4F119BE-DA09-BDEA-6324-1B1BE84F8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概要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FE1023B-6B86-E645-560A-7279A4EF44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0000" y="1152000"/>
            <a:ext cx="7750340" cy="5350333"/>
          </a:xfrm>
        </p:spPr>
        <p:txBody>
          <a:bodyPr/>
          <a:lstStyle/>
          <a:p>
            <a:r>
              <a:rPr lang="ja-JP" altLang="en-US" dirty="0"/>
              <a:t>本店舗</a:t>
            </a:r>
            <a:r>
              <a:rPr kumimoji="1" lang="ja-JP" altLang="en-US" dirty="0"/>
              <a:t>では、有名スナック菓子メーカーの小魚くんシリーズの商品を新たに取り扱うことになった。</a:t>
            </a:r>
            <a:r>
              <a:rPr lang="ja-JP" altLang="en-US" dirty="0"/>
              <a:t>現在、販売されている小魚シリーズの商品は</a:t>
            </a:r>
            <a:r>
              <a:rPr lang="en-US" altLang="ja-JP" dirty="0"/>
              <a:t>6</a:t>
            </a:r>
            <a:r>
              <a:rPr lang="ja-JP" altLang="en-US" dirty="0"/>
              <a:t>種類ある。どの商品を取り扱うのが適切であるか</a:t>
            </a:r>
            <a:r>
              <a:rPr lang="ja-JP" altLang="en-US" u="sng" dirty="0"/>
              <a:t>データ（</a:t>
            </a:r>
            <a:r>
              <a:rPr lang="en-US" altLang="ja-JP" u="sng" dirty="0"/>
              <a:t>※</a:t>
            </a:r>
            <a:r>
              <a:rPr lang="ja-JP" altLang="en-US" u="sng" dirty="0"/>
              <a:t>）</a:t>
            </a:r>
            <a:r>
              <a:rPr lang="ja-JP" altLang="en-US" dirty="0"/>
              <a:t>に基づき提案する。</a:t>
            </a:r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r>
              <a:rPr lang="ja-JP" altLang="en-US" dirty="0"/>
              <a:t>次ページ以降でその根拠を説明する。</a:t>
            </a:r>
            <a:endParaRPr lang="en-US" altLang="ja-JP" dirty="0"/>
          </a:p>
          <a:p>
            <a:endParaRPr lang="en-US" altLang="ja-JP" dirty="0"/>
          </a:p>
          <a:p>
            <a:pPr marL="0" indent="0">
              <a:buNone/>
            </a:pPr>
            <a:r>
              <a:rPr lang="en-US" altLang="ja-JP" dirty="0"/>
              <a:t>※</a:t>
            </a:r>
            <a:r>
              <a:rPr lang="ja-JP" altLang="en-US" dirty="0"/>
              <a:t>系列の約</a:t>
            </a:r>
            <a:r>
              <a:rPr lang="en-US" altLang="ja-JP" dirty="0"/>
              <a:t>100</a:t>
            </a:r>
            <a:r>
              <a:rPr lang="ja-JP" altLang="en-US" dirty="0"/>
              <a:t>店舗の週次</a:t>
            </a:r>
            <a:r>
              <a:rPr lang="en-US" altLang="ja-JP" dirty="0"/>
              <a:t>POS</a:t>
            </a:r>
            <a:r>
              <a:rPr lang="ja-JP" altLang="en-US" dirty="0"/>
              <a:t>データ（対象期間：</a:t>
            </a:r>
            <a:r>
              <a:rPr lang="en-US" altLang="ja-JP" dirty="0"/>
              <a:t>2023</a:t>
            </a:r>
            <a:r>
              <a:rPr lang="ja-JP" altLang="en-US" dirty="0"/>
              <a:t>年</a:t>
            </a:r>
            <a:r>
              <a:rPr lang="en-US" altLang="ja-JP" dirty="0"/>
              <a:t>10</a:t>
            </a:r>
            <a:r>
              <a:rPr lang="ja-JP" altLang="en-US" dirty="0"/>
              <a:t>月</a:t>
            </a:r>
            <a:r>
              <a:rPr lang="en-US" altLang="ja-JP" dirty="0"/>
              <a:t>30</a:t>
            </a:r>
            <a:r>
              <a:rPr lang="ja-JP" altLang="en-US" dirty="0"/>
              <a:t>日週～</a:t>
            </a:r>
            <a:r>
              <a:rPr lang="en-US" altLang="ja-JP" dirty="0"/>
              <a:t>2024</a:t>
            </a:r>
            <a:r>
              <a:rPr lang="ja-JP" altLang="en-US" dirty="0"/>
              <a:t>年</a:t>
            </a:r>
            <a:r>
              <a:rPr lang="en-US" altLang="ja-JP" dirty="0"/>
              <a:t>1</a:t>
            </a:r>
            <a:r>
              <a:rPr lang="ja-JP" altLang="en-US" dirty="0"/>
              <a:t>月</a:t>
            </a:r>
            <a:r>
              <a:rPr lang="en-US" altLang="ja-JP" dirty="0"/>
              <a:t>29</a:t>
            </a:r>
            <a:r>
              <a:rPr lang="ja-JP" altLang="en-US" dirty="0"/>
              <a:t>日週）をもとに、各商品の売上動向を分析。</a:t>
            </a:r>
            <a:endParaRPr kumimoji="1" lang="en-US" altLang="ja-JP" dirty="0"/>
          </a:p>
        </p:txBody>
      </p:sp>
      <p:sp>
        <p:nvSpPr>
          <p:cNvPr id="4" name="矢印: 下 3">
            <a:extLst>
              <a:ext uri="{FF2B5EF4-FFF2-40B4-BE49-F238E27FC236}">
                <a16:creationId xmlns:a16="http://schemas.microsoft.com/office/drawing/2014/main" id="{B8CBB9E1-8C86-070A-E28E-72BACFC35070}"/>
              </a:ext>
            </a:extLst>
          </p:cNvPr>
          <p:cNvSpPr/>
          <p:nvPr/>
        </p:nvSpPr>
        <p:spPr>
          <a:xfrm>
            <a:off x="4235721" y="2629878"/>
            <a:ext cx="636559" cy="650789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4338168B-3FA2-2BFC-3331-E47D468CE367}"/>
              </a:ext>
            </a:extLst>
          </p:cNvPr>
          <p:cNvSpPr/>
          <p:nvPr/>
        </p:nvSpPr>
        <p:spPr>
          <a:xfrm>
            <a:off x="923636" y="3429000"/>
            <a:ext cx="7287491" cy="12353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solidFill>
                  <a:schemeClr val="tx1"/>
                </a:solidFill>
              </a:rPr>
              <a:t>最近売り上げをのばしている</a:t>
            </a:r>
            <a:r>
              <a:rPr lang="ja-JP" altLang="en-US" sz="2400" dirty="0">
                <a:solidFill>
                  <a:srgbClr val="FF0000"/>
                </a:solidFill>
              </a:rPr>
              <a:t>しびれ味</a:t>
            </a:r>
            <a:r>
              <a:rPr lang="ja-JP" altLang="en-US" sz="2400" dirty="0">
                <a:solidFill>
                  <a:schemeClr val="tx1"/>
                </a:solidFill>
              </a:rPr>
              <a:t>を取り扱うことを提案する！</a:t>
            </a:r>
            <a:endParaRPr lang="en-US" altLang="ja-JP" sz="2400" dirty="0">
              <a:solidFill>
                <a:schemeClr val="tx1"/>
              </a:solidFill>
            </a:endParaRP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80203677-A99A-5DDA-FF80-0F5A611B0874}"/>
              </a:ext>
            </a:extLst>
          </p:cNvPr>
          <p:cNvSpPr/>
          <p:nvPr/>
        </p:nvSpPr>
        <p:spPr>
          <a:xfrm>
            <a:off x="2158314" y="355667"/>
            <a:ext cx="6569854" cy="558733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/>
              <a:t>コメント）「金額</a:t>
            </a:r>
            <a:r>
              <a:rPr kumimoji="1" lang="en-US" altLang="ja-JP" sz="1400" dirty="0"/>
              <a:t>PI</a:t>
            </a:r>
            <a:r>
              <a:rPr kumimoji="1" lang="ja-JP" altLang="en-US" sz="1400" dirty="0"/>
              <a:t>が高いこだわり味を提案する」、「販売実績のある店舗でよく売れているピリ辛味を提案する」などの結論もありえる。</a:t>
            </a:r>
          </a:p>
        </p:txBody>
      </p:sp>
    </p:spTree>
    <p:extLst>
      <p:ext uri="{BB962C8B-B14F-4D97-AF65-F5344CB8AC3E}">
        <p14:creationId xmlns:p14="http://schemas.microsoft.com/office/powerpoint/2010/main" val="615506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CE957707-700A-38A7-87C2-77932A0AFC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690" y="1563102"/>
            <a:ext cx="7117312" cy="4171896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4AD661D-ED2A-0A04-1748-12C531950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ja-JP" altLang="en-US" dirty="0"/>
              <a:t>多くの店舗で取り扱いされている商品（店頭カバー率）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87603E9-2616-EB2E-6AA7-6C87736467CE}"/>
              </a:ext>
            </a:extLst>
          </p:cNvPr>
          <p:cNvSpPr txBox="1"/>
          <p:nvPr/>
        </p:nvSpPr>
        <p:spPr>
          <a:xfrm>
            <a:off x="7104622" y="1147321"/>
            <a:ext cx="19194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/>
              <a:t>①②定番味とこだわり味は</a:t>
            </a:r>
            <a:r>
              <a:rPr kumimoji="1" lang="en-US" altLang="ja-JP" sz="1600" dirty="0"/>
              <a:t>8</a:t>
            </a:r>
            <a:r>
              <a:rPr kumimoji="1" lang="ja-JP" altLang="en-US" sz="1600" dirty="0"/>
              <a:t>割近い店舗で販売されている</a:t>
            </a:r>
            <a:br>
              <a:rPr kumimoji="1" lang="en-US" altLang="ja-JP" sz="1600" dirty="0"/>
            </a:br>
            <a:endParaRPr kumimoji="1" lang="en-US" altLang="ja-JP" sz="1600" dirty="0"/>
          </a:p>
          <a:p>
            <a:r>
              <a:rPr kumimoji="1" lang="ja-JP" altLang="en-US" sz="1600" dirty="0"/>
              <a:t>③④激辛味としびれ味を販売する店舗が増えてきている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52DA314-5696-E48E-622B-63110FF5A739}"/>
              </a:ext>
            </a:extLst>
          </p:cNvPr>
          <p:cNvSpPr txBox="1"/>
          <p:nvPr/>
        </p:nvSpPr>
        <p:spPr>
          <a:xfrm>
            <a:off x="6689124" y="169562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①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F2B7C88-66A9-16C9-CA22-F17173CC4022}"/>
              </a:ext>
            </a:extLst>
          </p:cNvPr>
          <p:cNvSpPr txBox="1"/>
          <p:nvPr/>
        </p:nvSpPr>
        <p:spPr>
          <a:xfrm>
            <a:off x="6689124" y="1897383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②</a:t>
            </a:r>
            <a:endParaRPr kumimoji="1"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623B6FB-0733-57BF-B61A-2627CB9DB95B}"/>
              </a:ext>
            </a:extLst>
          </p:cNvPr>
          <p:cNvSpPr txBox="1"/>
          <p:nvPr/>
        </p:nvSpPr>
        <p:spPr>
          <a:xfrm>
            <a:off x="6689124" y="2116817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③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6D8DC45-8EA7-235E-453F-5BF1A17FA30C}"/>
              </a:ext>
            </a:extLst>
          </p:cNvPr>
          <p:cNvSpPr txBox="1"/>
          <p:nvPr/>
        </p:nvSpPr>
        <p:spPr>
          <a:xfrm>
            <a:off x="6689124" y="258988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2384023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>
            <a:extLst>
              <a:ext uri="{FF2B5EF4-FFF2-40B4-BE49-F238E27FC236}">
                <a16:creationId xmlns:a16="http://schemas.microsoft.com/office/drawing/2014/main" id="{26336C4F-2220-4C1C-5663-C0B29CF7B7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3304" y="1633306"/>
            <a:ext cx="4572396" cy="2737341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E4F4FB75-13F7-36BE-AFBA-B96FCDADA4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3388" y="1675093"/>
            <a:ext cx="4578493" cy="2743438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E3292E6F-2C3C-414E-EC42-633A5CF5A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売上個数の多い商品（数量</a:t>
            </a:r>
            <a:r>
              <a:rPr kumimoji="1" lang="en-US" altLang="ja-JP" dirty="0"/>
              <a:t>PI</a:t>
            </a:r>
            <a:r>
              <a:rPr kumimoji="1" lang="ja-JP" altLang="en-US" dirty="0"/>
              <a:t>と出現店・数量</a:t>
            </a:r>
            <a:r>
              <a:rPr kumimoji="1" lang="en-US" altLang="ja-JP" dirty="0"/>
              <a:t>PI</a:t>
            </a:r>
            <a:r>
              <a:rPr kumimoji="1" lang="ja-JP" altLang="en-US" dirty="0"/>
              <a:t>）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90F9CEF-68FE-350C-4A7E-665694FA3891}"/>
              </a:ext>
            </a:extLst>
          </p:cNvPr>
          <p:cNvSpPr txBox="1"/>
          <p:nvPr/>
        </p:nvSpPr>
        <p:spPr>
          <a:xfrm>
            <a:off x="306288" y="1257802"/>
            <a:ext cx="6928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/>
              <a:t>数量</a:t>
            </a:r>
            <a:r>
              <a:rPr kumimoji="1" lang="en-US" altLang="ja-JP" sz="1400" dirty="0"/>
              <a:t>PI</a:t>
            </a:r>
            <a:endParaRPr kumimoji="1" lang="ja-JP" altLang="en-US" sz="1400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18C7953-ACFE-0171-A7F1-6EFC9515CE20}"/>
              </a:ext>
            </a:extLst>
          </p:cNvPr>
          <p:cNvSpPr txBox="1"/>
          <p:nvPr/>
        </p:nvSpPr>
        <p:spPr>
          <a:xfrm>
            <a:off x="4572000" y="1257802"/>
            <a:ext cx="1410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/>
              <a:t>出現店・数量</a:t>
            </a:r>
            <a:r>
              <a:rPr lang="en-US" altLang="ja-JP" sz="1400" dirty="0"/>
              <a:t>PI</a:t>
            </a:r>
            <a:endParaRPr kumimoji="1" lang="ja-JP" altLang="en-US" sz="14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232E208-54B8-D60E-F6BB-8C3352C20762}"/>
              </a:ext>
            </a:extLst>
          </p:cNvPr>
          <p:cNvSpPr txBox="1"/>
          <p:nvPr/>
        </p:nvSpPr>
        <p:spPr>
          <a:xfrm>
            <a:off x="167140" y="4778671"/>
            <a:ext cx="840671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chemeClr val="tx1"/>
              </a:buClr>
              <a:buFont typeface="+mj-ea"/>
              <a:buAutoNum type="circleNumDbPlain"/>
            </a:pPr>
            <a:r>
              <a:rPr lang="ja-JP" altLang="ja-JP" sz="1600" dirty="0">
                <a:solidFill>
                  <a:srgbClr val="FF0000"/>
                </a:solidFill>
                <a:effectLst/>
                <a:latin typeface="+mn-ea"/>
                <a:cs typeface="Times New Roman" panose="02020603050405020304" pitchFamily="18" charset="0"/>
              </a:rPr>
              <a:t>ピリ辛味</a:t>
            </a:r>
            <a:r>
              <a:rPr lang="ja-JP" altLang="ja-JP" sz="1600" dirty="0">
                <a:effectLst/>
                <a:latin typeface="+mn-ea"/>
                <a:cs typeface="Times New Roman" panose="02020603050405020304" pitchFamily="18" charset="0"/>
              </a:rPr>
              <a:t>が販売されている店舗は</a:t>
            </a:r>
            <a:r>
              <a:rPr lang="ja-JP" altLang="en-US" sz="1600" dirty="0">
                <a:effectLst/>
                <a:latin typeface="+mn-ea"/>
                <a:cs typeface="Times New Roman" panose="02020603050405020304" pitchFamily="18" charset="0"/>
              </a:rPr>
              <a:t>かぎ</a:t>
            </a:r>
            <a:r>
              <a:rPr lang="ja-JP" altLang="ja-JP" sz="1600" dirty="0">
                <a:effectLst/>
                <a:latin typeface="+mn-ea"/>
                <a:cs typeface="Times New Roman" panose="02020603050405020304" pitchFamily="18" charset="0"/>
              </a:rPr>
              <a:t>られるため、対象店舗全体で見ると</a:t>
            </a:r>
            <a:r>
              <a:rPr lang="en-US" altLang="ja-JP" sz="1600" dirty="0">
                <a:effectLst/>
                <a:latin typeface="+mn-ea"/>
                <a:cs typeface="Times New Roman" panose="02020603050405020304" pitchFamily="18" charset="0"/>
              </a:rPr>
              <a:t>1,000</a:t>
            </a:r>
            <a:r>
              <a:rPr lang="ja-JP" altLang="ja-JP" sz="1600" dirty="0">
                <a:effectLst/>
                <a:latin typeface="+mn-ea"/>
                <a:cs typeface="Times New Roman" panose="02020603050405020304" pitchFamily="18" charset="0"/>
              </a:rPr>
              <a:t>人の来店客あたり</a:t>
            </a:r>
            <a:r>
              <a:rPr lang="en-US" altLang="ja-JP" sz="1600" dirty="0">
                <a:effectLst/>
                <a:latin typeface="+mn-ea"/>
                <a:cs typeface="Times New Roman" panose="02020603050405020304" pitchFamily="18" charset="0"/>
              </a:rPr>
              <a:t>4</a:t>
            </a:r>
            <a:r>
              <a:rPr lang="ja-JP" altLang="ja-JP" sz="1600" dirty="0">
                <a:effectLst/>
                <a:latin typeface="+mn-ea"/>
                <a:cs typeface="Times New Roman" panose="02020603050405020304" pitchFamily="18" charset="0"/>
              </a:rPr>
              <a:t>～</a:t>
            </a:r>
            <a:r>
              <a:rPr lang="en-US" altLang="ja-JP" sz="1600" dirty="0">
                <a:effectLst/>
                <a:latin typeface="+mn-ea"/>
                <a:cs typeface="Times New Roman" panose="02020603050405020304" pitchFamily="18" charset="0"/>
              </a:rPr>
              <a:t>5</a:t>
            </a:r>
            <a:r>
              <a:rPr lang="ja-JP" altLang="ja-JP" sz="1600" dirty="0">
                <a:effectLst/>
                <a:latin typeface="+mn-ea"/>
                <a:cs typeface="Times New Roman" panose="02020603050405020304" pitchFamily="18" charset="0"/>
              </a:rPr>
              <a:t>個程度の</a:t>
            </a:r>
            <a:r>
              <a:rPr lang="ja-JP" altLang="en-US" sz="1600" dirty="0">
                <a:effectLst/>
                <a:latin typeface="+mn-ea"/>
                <a:cs typeface="Times New Roman" panose="02020603050405020304" pitchFamily="18" charset="0"/>
              </a:rPr>
              <a:t>売上個数だが</a:t>
            </a:r>
            <a:r>
              <a:rPr lang="ja-JP" altLang="ja-JP" sz="1600" dirty="0">
                <a:effectLst/>
                <a:latin typeface="+mn-ea"/>
                <a:cs typeface="Times New Roman" panose="02020603050405020304" pitchFamily="18" charset="0"/>
              </a:rPr>
              <a:t>、</a:t>
            </a:r>
            <a:r>
              <a:rPr lang="ja-JP" altLang="en-US" sz="1600" dirty="0">
                <a:effectLst/>
                <a:latin typeface="+mn-ea"/>
                <a:cs typeface="Times New Roman" panose="02020603050405020304" pitchFamily="18" charset="0"/>
              </a:rPr>
              <a:t>商品</a:t>
            </a:r>
            <a:r>
              <a:rPr lang="ja-JP" altLang="ja-JP" sz="1600" dirty="0">
                <a:effectLst/>
                <a:latin typeface="+mn-ea"/>
                <a:cs typeface="Times New Roman" panose="02020603050405020304" pitchFamily="18" charset="0"/>
              </a:rPr>
              <a:t>取</a:t>
            </a:r>
            <a:r>
              <a:rPr lang="ja-JP" altLang="en-US" sz="1600" dirty="0">
                <a:effectLst/>
                <a:latin typeface="+mn-ea"/>
                <a:cs typeface="Times New Roman" panose="02020603050405020304" pitchFamily="18" charset="0"/>
              </a:rPr>
              <a:t>り</a:t>
            </a:r>
            <a:r>
              <a:rPr lang="ja-JP" altLang="ja-JP" sz="1600" dirty="0">
                <a:effectLst/>
                <a:latin typeface="+mn-ea"/>
                <a:cs typeface="Times New Roman" panose="02020603050405020304" pitchFamily="18" charset="0"/>
              </a:rPr>
              <a:t>扱いがある店舗に絞ってみると、</a:t>
            </a:r>
            <a:r>
              <a:rPr lang="en-US" altLang="ja-JP" sz="1600" dirty="0">
                <a:effectLst/>
                <a:latin typeface="+mn-ea"/>
                <a:cs typeface="Times New Roman" panose="02020603050405020304" pitchFamily="18" charset="0"/>
              </a:rPr>
              <a:t>1,000</a:t>
            </a:r>
            <a:r>
              <a:rPr lang="ja-JP" altLang="ja-JP" sz="1600" dirty="0">
                <a:effectLst/>
                <a:latin typeface="+mn-ea"/>
                <a:cs typeface="Times New Roman" panose="02020603050405020304" pitchFamily="18" charset="0"/>
              </a:rPr>
              <a:t>人の来店客あたり</a:t>
            </a:r>
            <a:r>
              <a:rPr lang="en-US" altLang="ja-JP" sz="1600" dirty="0">
                <a:effectLst/>
                <a:latin typeface="+mn-ea"/>
                <a:cs typeface="Times New Roman" panose="02020603050405020304" pitchFamily="18" charset="0"/>
              </a:rPr>
              <a:t>9</a:t>
            </a:r>
            <a:r>
              <a:rPr lang="ja-JP" altLang="ja-JP" sz="1600" dirty="0">
                <a:effectLst/>
                <a:latin typeface="+mn-ea"/>
                <a:cs typeface="Times New Roman" panose="02020603050405020304" pitchFamily="18" charset="0"/>
              </a:rPr>
              <a:t>個程度の</a:t>
            </a:r>
            <a:r>
              <a:rPr lang="ja-JP" altLang="en-US" sz="1600" dirty="0">
                <a:effectLst/>
                <a:latin typeface="+mn-ea"/>
                <a:cs typeface="Times New Roman" panose="02020603050405020304" pitchFamily="18" charset="0"/>
              </a:rPr>
              <a:t>売上個数</a:t>
            </a:r>
            <a:r>
              <a:rPr lang="ja-JP" altLang="ja-JP" sz="1600" dirty="0">
                <a:effectLst/>
                <a:latin typeface="+mn-ea"/>
                <a:cs typeface="Times New Roman" panose="02020603050405020304" pitchFamily="18" charset="0"/>
              </a:rPr>
              <a:t>が見込める</a:t>
            </a:r>
            <a:endParaRPr lang="en-US" altLang="ja-JP" sz="16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342900" indent="-342900">
              <a:buClr>
                <a:schemeClr val="tx1"/>
              </a:buClr>
              <a:buFont typeface="+mj-ea"/>
              <a:buAutoNum type="circleNumDbPlain"/>
            </a:pPr>
            <a:r>
              <a:rPr lang="en-US" altLang="ja-JP" sz="1600" dirty="0">
                <a:latin typeface="+mn-ea"/>
                <a:cs typeface="Times New Roman" panose="02020603050405020304" pitchFamily="18" charset="0"/>
              </a:rPr>
              <a:t>12</a:t>
            </a:r>
            <a:r>
              <a:rPr lang="ja-JP" altLang="en-US" sz="1600" dirty="0">
                <a:latin typeface="+mn-ea"/>
                <a:cs typeface="Times New Roman" panose="02020603050405020304" pitchFamily="18" charset="0"/>
              </a:rPr>
              <a:t>月に発売開始した</a:t>
            </a:r>
            <a:r>
              <a:rPr lang="ja-JP" altLang="en-US" sz="16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しびれ味</a:t>
            </a:r>
            <a:r>
              <a:rPr lang="ja-JP" altLang="en-US" sz="1600" dirty="0">
                <a:latin typeface="+mn-ea"/>
                <a:cs typeface="Times New Roman" panose="02020603050405020304" pitchFamily="18" charset="0"/>
              </a:rPr>
              <a:t>の売れ行きは上昇傾向にある</a:t>
            </a:r>
            <a:endParaRPr lang="ja-JP" altLang="en-US" sz="1600" dirty="0"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D0C662A-7F1F-DC23-8351-AD74CD585C8C}"/>
              </a:ext>
            </a:extLst>
          </p:cNvPr>
          <p:cNvSpPr txBox="1"/>
          <p:nvPr/>
        </p:nvSpPr>
        <p:spPr>
          <a:xfrm>
            <a:off x="4088407" y="2100737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①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016FFEC-155A-5329-1D05-3C8C1E9A4E71}"/>
              </a:ext>
            </a:extLst>
          </p:cNvPr>
          <p:cNvSpPr txBox="1"/>
          <p:nvPr/>
        </p:nvSpPr>
        <p:spPr>
          <a:xfrm>
            <a:off x="8475099" y="242355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①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B5D6498-5BD6-2FF1-2B9D-BE46C76946B6}"/>
              </a:ext>
            </a:extLst>
          </p:cNvPr>
          <p:cNvSpPr txBox="1"/>
          <p:nvPr/>
        </p:nvSpPr>
        <p:spPr>
          <a:xfrm>
            <a:off x="2643441" y="2792886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②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B869708-7D6B-C6F9-C733-4C3854E59B65}"/>
              </a:ext>
            </a:extLst>
          </p:cNvPr>
          <p:cNvSpPr txBox="1"/>
          <p:nvPr/>
        </p:nvSpPr>
        <p:spPr>
          <a:xfrm>
            <a:off x="6764925" y="2792886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②</a:t>
            </a:r>
          </a:p>
        </p:txBody>
      </p:sp>
    </p:spTree>
    <p:extLst>
      <p:ext uri="{BB962C8B-B14F-4D97-AF65-F5344CB8AC3E}">
        <p14:creationId xmlns:p14="http://schemas.microsoft.com/office/powerpoint/2010/main" val="2641728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0C032E85-E89E-877C-6B1C-7026DF6B37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45" y="1696282"/>
            <a:ext cx="4572396" cy="2737341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7CC398E2-EC10-1B63-CC27-69A1C62DEF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2259" y="1705165"/>
            <a:ext cx="4572396" cy="2737341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E3292E6F-2C3C-414E-EC42-633A5CF5A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売上金額の大きい商品（金額</a:t>
            </a:r>
            <a:r>
              <a:rPr kumimoji="1" lang="en-US" altLang="ja-JP" dirty="0"/>
              <a:t>PI</a:t>
            </a:r>
            <a:r>
              <a:rPr kumimoji="1" lang="ja-JP" altLang="en-US" dirty="0"/>
              <a:t>と出現店・金額</a:t>
            </a:r>
            <a:r>
              <a:rPr kumimoji="1" lang="en-US" altLang="ja-JP" dirty="0"/>
              <a:t>PI</a:t>
            </a:r>
            <a:r>
              <a:rPr kumimoji="1" lang="ja-JP" altLang="en-US" dirty="0"/>
              <a:t>）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90F9CEF-68FE-350C-4A7E-665694FA3891}"/>
              </a:ext>
            </a:extLst>
          </p:cNvPr>
          <p:cNvSpPr txBox="1"/>
          <p:nvPr/>
        </p:nvSpPr>
        <p:spPr>
          <a:xfrm>
            <a:off x="606864" y="1289549"/>
            <a:ext cx="6928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/>
              <a:t>金額</a:t>
            </a:r>
            <a:r>
              <a:rPr kumimoji="1" lang="en-US" altLang="ja-JP" sz="1400" dirty="0"/>
              <a:t>PI</a:t>
            </a:r>
            <a:endParaRPr kumimoji="1" lang="ja-JP" altLang="en-US" sz="1400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18C7953-ACFE-0171-A7F1-6EFC9515CE20}"/>
              </a:ext>
            </a:extLst>
          </p:cNvPr>
          <p:cNvSpPr txBox="1"/>
          <p:nvPr/>
        </p:nvSpPr>
        <p:spPr>
          <a:xfrm>
            <a:off x="4912468" y="1272646"/>
            <a:ext cx="1410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/>
              <a:t>出現店・金額</a:t>
            </a:r>
            <a:r>
              <a:rPr lang="en-US" altLang="ja-JP" sz="1400" dirty="0"/>
              <a:t>PI</a:t>
            </a:r>
            <a:endParaRPr kumimoji="1" lang="ja-JP" altLang="en-US" sz="14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232E208-54B8-D60E-F6BB-8C3352C20762}"/>
              </a:ext>
            </a:extLst>
          </p:cNvPr>
          <p:cNvSpPr txBox="1"/>
          <p:nvPr/>
        </p:nvSpPr>
        <p:spPr>
          <a:xfrm>
            <a:off x="259342" y="5069589"/>
            <a:ext cx="840671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chemeClr val="tx1"/>
              </a:buClr>
              <a:buFont typeface="+mj-ea"/>
              <a:buAutoNum type="circleNumDbPlain"/>
            </a:pPr>
            <a:r>
              <a:rPr lang="ja-JP" altLang="en-US" sz="1600" dirty="0">
                <a:solidFill>
                  <a:srgbClr val="FF0000"/>
                </a:solidFill>
                <a:effectLst/>
                <a:latin typeface="+mn-ea"/>
                <a:cs typeface="Times New Roman" panose="02020603050405020304" pitchFamily="18" charset="0"/>
              </a:rPr>
              <a:t>こだわり</a:t>
            </a:r>
            <a:r>
              <a:rPr lang="ja-JP" altLang="ja-JP" sz="1600" dirty="0">
                <a:solidFill>
                  <a:srgbClr val="FF0000"/>
                </a:solidFill>
                <a:effectLst/>
                <a:latin typeface="+mn-ea"/>
                <a:cs typeface="Times New Roman" panose="02020603050405020304" pitchFamily="18" charset="0"/>
              </a:rPr>
              <a:t>味</a:t>
            </a:r>
            <a:r>
              <a:rPr lang="ja-JP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は金額</a:t>
            </a:r>
            <a:r>
              <a:rPr lang="en-US" altLang="ja-JP" sz="16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PI</a:t>
            </a:r>
            <a:r>
              <a:rPr lang="ja-JP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ea"/>
                <a:cs typeface="Times New Roman" panose="02020603050405020304" pitchFamily="18" charset="0"/>
              </a:rPr>
              <a:t>が高い。ほかの商品よりも単価が高いため、売上個数のわりに売上金額に貢献する商品</a:t>
            </a:r>
            <a:endParaRPr lang="en-US" altLang="ja-JP" sz="16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342900" indent="-342900">
              <a:buClr>
                <a:schemeClr val="tx1"/>
              </a:buClr>
              <a:buFont typeface="+mj-ea"/>
              <a:buAutoNum type="circleNumDbPlain"/>
            </a:pPr>
            <a:r>
              <a:rPr lang="en-US" altLang="ja-JP" sz="1600" dirty="0">
                <a:latin typeface="+mn-ea"/>
                <a:cs typeface="Times New Roman" panose="02020603050405020304" pitchFamily="18" charset="0"/>
              </a:rPr>
              <a:t>12</a:t>
            </a:r>
            <a:r>
              <a:rPr lang="ja-JP" altLang="en-US" sz="1600" dirty="0">
                <a:latin typeface="+mn-ea"/>
                <a:cs typeface="Times New Roman" panose="02020603050405020304" pitchFamily="18" charset="0"/>
              </a:rPr>
              <a:t>月に発売開始した</a:t>
            </a:r>
            <a:r>
              <a:rPr lang="ja-JP" altLang="en-US" sz="16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しびれ味</a:t>
            </a:r>
            <a:r>
              <a:rPr lang="ja-JP" altLang="en-US" sz="1600" dirty="0">
                <a:latin typeface="+mn-ea"/>
                <a:cs typeface="Times New Roman" panose="02020603050405020304" pitchFamily="18" charset="0"/>
              </a:rPr>
              <a:t>の売れ行きは上昇傾向にある</a:t>
            </a:r>
            <a:endParaRPr lang="ja-JP" altLang="en-US" sz="1600" dirty="0"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D0C662A-7F1F-DC23-8351-AD74CD585C8C}"/>
              </a:ext>
            </a:extLst>
          </p:cNvPr>
          <p:cNvSpPr txBox="1"/>
          <p:nvPr/>
        </p:nvSpPr>
        <p:spPr>
          <a:xfrm>
            <a:off x="4027747" y="1666487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①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B5D6498-5BD6-2FF1-2B9D-BE46C76946B6}"/>
              </a:ext>
            </a:extLst>
          </p:cNvPr>
          <p:cNvSpPr txBox="1"/>
          <p:nvPr/>
        </p:nvSpPr>
        <p:spPr>
          <a:xfrm>
            <a:off x="2366743" y="251751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②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B869708-7D6B-C6F9-C733-4C3854E59B65}"/>
              </a:ext>
            </a:extLst>
          </p:cNvPr>
          <p:cNvSpPr txBox="1"/>
          <p:nvPr/>
        </p:nvSpPr>
        <p:spPr>
          <a:xfrm>
            <a:off x="6378300" y="2851259"/>
            <a:ext cx="415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②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26C87E2-2E2C-4928-C097-B359B10A5B1C}"/>
              </a:ext>
            </a:extLst>
          </p:cNvPr>
          <p:cNvSpPr txBox="1"/>
          <p:nvPr/>
        </p:nvSpPr>
        <p:spPr>
          <a:xfrm>
            <a:off x="8666056" y="2481927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①</a:t>
            </a:r>
          </a:p>
        </p:txBody>
      </p:sp>
    </p:spTree>
    <p:extLst>
      <p:ext uri="{BB962C8B-B14F-4D97-AF65-F5344CB8AC3E}">
        <p14:creationId xmlns:p14="http://schemas.microsoft.com/office/powerpoint/2010/main" val="3000714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D9F631-6B6F-F292-C3EA-CE7C3731D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結論</a:t>
            </a: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F4C7564B-6EBF-EAB1-04B9-E0245E5CC52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8669902"/>
              </p:ext>
            </p:extLst>
          </p:nvPr>
        </p:nvGraphicFramePr>
        <p:xfrm>
          <a:off x="451832" y="2000445"/>
          <a:ext cx="8276336" cy="4046972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147385">
                  <a:extLst>
                    <a:ext uri="{9D8B030D-6E8A-4147-A177-3AD203B41FA5}">
                      <a16:colId xmlns:a16="http://schemas.microsoft.com/office/drawing/2014/main" val="1597786982"/>
                    </a:ext>
                  </a:extLst>
                </a:gridCol>
                <a:gridCol w="6128951">
                  <a:extLst>
                    <a:ext uri="{9D8B030D-6E8A-4147-A177-3AD203B41FA5}">
                      <a16:colId xmlns:a16="http://schemas.microsoft.com/office/drawing/2014/main" val="553774608"/>
                    </a:ext>
                  </a:extLst>
                </a:gridCol>
              </a:tblGrid>
              <a:tr h="183286"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u="none" strike="noStrike">
                          <a:effectLst/>
                        </a:rPr>
                        <a:t>商品</a:t>
                      </a:r>
                      <a:endParaRPr lang="ja-JP" sz="1600" b="0" i="0" u="none" strike="noStrike">
                        <a:solidFill>
                          <a:srgbClr val="000000"/>
                        </a:solidFill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1799" marR="1799" marT="1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u="none" strike="noStrike">
                          <a:effectLst/>
                        </a:rPr>
                        <a:t>特徴</a:t>
                      </a:r>
                      <a:endParaRPr lang="ja-JP" sz="1600" b="0" i="0" u="none" strike="noStrike">
                        <a:solidFill>
                          <a:srgbClr val="000000"/>
                        </a:solidFill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1799" marR="1799" marT="1799" marB="0" anchor="ctr"/>
                </a:tc>
                <a:extLst>
                  <a:ext uri="{0D108BD9-81ED-4DB2-BD59-A6C34878D82A}">
                    <a16:rowId xmlns:a16="http://schemas.microsoft.com/office/drawing/2014/main" val="1570887348"/>
                  </a:ext>
                </a:extLst>
              </a:tr>
              <a:tr h="484560">
                <a:tc>
                  <a:txBody>
                    <a:bodyPr/>
                    <a:lstStyle/>
                    <a:p>
                      <a:pPr algn="l" fontAlgn="ctr"/>
                      <a:r>
                        <a:rPr lang="ja-JP" sz="1600" u="none" strike="noStrike" dirty="0">
                          <a:effectLst/>
                        </a:rPr>
                        <a:t>定番味</a:t>
                      </a:r>
                      <a:endParaRPr 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1799" marR="1799" marT="17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sz="1600" u="none" strike="noStrike" dirty="0">
                          <a:effectLst/>
                        </a:rPr>
                        <a:t>店頭カバー率が高く、8割近い店舗で販売実績がある。安定的に売れている名前の</a:t>
                      </a:r>
                      <a:r>
                        <a:rPr lang="ja-JP" altLang="en-US" sz="1600" u="none" strike="noStrike" dirty="0">
                          <a:effectLst/>
                        </a:rPr>
                        <a:t>とお</a:t>
                      </a:r>
                      <a:r>
                        <a:rPr lang="ja-JP" sz="1600" u="none" strike="noStrike" dirty="0">
                          <a:effectLst/>
                        </a:rPr>
                        <a:t>りの定番商品</a:t>
                      </a:r>
                      <a:endParaRPr 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1799" marR="1799" marT="1799" marB="0" anchor="ctr"/>
                </a:tc>
                <a:extLst>
                  <a:ext uri="{0D108BD9-81ED-4DB2-BD59-A6C34878D82A}">
                    <a16:rowId xmlns:a16="http://schemas.microsoft.com/office/drawing/2014/main" val="221064799"/>
                  </a:ext>
                </a:extLst>
              </a:tr>
              <a:tr h="605364">
                <a:tc>
                  <a:txBody>
                    <a:bodyPr/>
                    <a:lstStyle/>
                    <a:p>
                      <a:pPr algn="l" fontAlgn="ctr"/>
                      <a:r>
                        <a:rPr lang="ja-JP" sz="16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こだわり味</a:t>
                      </a:r>
                      <a:endParaRPr lang="ja-JP" sz="16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1799" marR="1799" marT="17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sz="1600" u="none" strike="noStrike" dirty="0">
                          <a:effectLst/>
                        </a:rPr>
                        <a:t>定番味と同じく、店頭カバー率が高い。数量PIは定番味より低いが、金額PIは高く、本ラインナップの</a:t>
                      </a:r>
                      <a:r>
                        <a:rPr lang="ja-JP" altLang="en-US" sz="1600" u="none" strike="noStrike" dirty="0">
                          <a:effectLst/>
                        </a:rPr>
                        <a:t>なか</a:t>
                      </a:r>
                      <a:r>
                        <a:rPr lang="ja-JP" sz="1600" u="none" strike="noStrike" dirty="0">
                          <a:effectLst/>
                        </a:rPr>
                        <a:t>では高価格帯</a:t>
                      </a:r>
                      <a:endParaRPr 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1799" marR="1799" marT="1799" marB="0" anchor="ctr"/>
                </a:tc>
                <a:extLst>
                  <a:ext uri="{0D108BD9-81ED-4DB2-BD59-A6C34878D82A}">
                    <a16:rowId xmlns:a16="http://schemas.microsoft.com/office/drawing/2014/main" val="4008531575"/>
                  </a:ext>
                </a:extLst>
              </a:tr>
              <a:tr h="685900">
                <a:tc>
                  <a:txBody>
                    <a:bodyPr/>
                    <a:lstStyle/>
                    <a:p>
                      <a:pPr algn="l" fontAlgn="ctr"/>
                      <a:r>
                        <a:rPr lang="ja-JP" sz="160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ピリ辛味</a:t>
                      </a:r>
                      <a:endParaRPr lang="ja-JP" sz="1600" b="0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1799" marR="1799" marT="17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sz="1600" u="none" strike="noStrike" dirty="0">
                          <a:effectLst/>
                        </a:rPr>
                        <a:t>店頭カバー率は5割程度であり、どの店舗でも販売実績がある商品ではないが、その商品が販売されている店舗ではよく売れている隠れ人気商品</a:t>
                      </a:r>
                      <a:endParaRPr 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1799" marR="1799" marT="1799" marB="0" anchor="ctr"/>
                </a:tc>
                <a:extLst>
                  <a:ext uri="{0D108BD9-81ED-4DB2-BD59-A6C34878D82A}">
                    <a16:rowId xmlns:a16="http://schemas.microsoft.com/office/drawing/2014/main" val="34750404"/>
                  </a:ext>
                </a:extLst>
              </a:tr>
              <a:tr h="750373">
                <a:tc>
                  <a:txBody>
                    <a:bodyPr/>
                    <a:lstStyle/>
                    <a:p>
                      <a:pPr algn="l" fontAlgn="ctr"/>
                      <a:r>
                        <a:rPr lang="ja-JP" sz="1600" u="none" strike="noStrike">
                          <a:effectLst/>
                        </a:rPr>
                        <a:t>激辛味</a:t>
                      </a:r>
                      <a:endParaRPr lang="ja-JP" sz="1600" b="0" i="0" u="none" strike="noStrike">
                        <a:solidFill>
                          <a:srgbClr val="000000"/>
                        </a:solidFill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1799" marR="1799" marT="17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11月の時点では店頭カバー率は2割程度で、見つけるのが大変な商品であったが、人気が出て、12月以降多くの店舗で販売されるようになった</a:t>
                      </a:r>
                      <a:endParaRPr lang="ja-JP" sz="1600" b="0" i="0" u="none" strike="noStrike">
                        <a:solidFill>
                          <a:srgbClr val="000000"/>
                        </a:solidFill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1799" marR="1799" marT="1799" marB="0" anchor="ctr"/>
                </a:tc>
                <a:extLst>
                  <a:ext uri="{0D108BD9-81ED-4DB2-BD59-A6C34878D82A}">
                    <a16:rowId xmlns:a16="http://schemas.microsoft.com/office/drawing/2014/main" val="254748942"/>
                  </a:ext>
                </a:extLst>
              </a:tr>
              <a:tr h="685900">
                <a:tc>
                  <a:txBody>
                    <a:bodyPr/>
                    <a:lstStyle/>
                    <a:p>
                      <a:pPr algn="l" fontAlgn="ctr"/>
                      <a:r>
                        <a:rPr lang="ja-JP" sz="16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しびれ味</a:t>
                      </a:r>
                      <a:endParaRPr lang="ja-JP" sz="1600" b="0" i="0" u="none" strike="noStrike" dirty="0">
                        <a:solidFill>
                          <a:srgbClr val="FF0000"/>
                        </a:solidFill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1799" marR="1799" marT="17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12月に発売され、店頭カバー率は</a:t>
                      </a:r>
                      <a:r>
                        <a:rPr lang="ja-JP" altLang="en-US" sz="1600" u="none" strike="noStrike" dirty="0">
                          <a:effectLst/>
                        </a:rPr>
                        <a:t>ほか</a:t>
                      </a:r>
                      <a:r>
                        <a:rPr lang="en-US" sz="1600" u="none" strike="noStrike" dirty="0">
                          <a:effectLst/>
                        </a:rPr>
                        <a:t>の商品よりも低い。だんだん人気が出てきて、数量PI、金額PIがぐんぐんと上がってきている期待の新人的商品</a:t>
                      </a:r>
                      <a:endParaRPr 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1799" marR="1799" marT="1799" marB="0" anchor="ctr"/>
                </a:tc>
                <a:extLst>
                  <a:ext uri="{0D108BD9-81ED-4DB2-BD59-A6C34878D82A}">
                    <a16:rowId xmlns:a16="http://schemas.microsoft.com/office/drawing/2014/main" val="2686860506"/>
                  </a:ext>
                </a:extLst>
              </a:tr>
              <a:tr h="484560">
                <a:tc>
                  <a:txBody>
                    <a:bodyPr/>
                    <a:lstStyle/>
                    <a:p>
                      <a:pPr algn="l" fontAlgn="ctr"/>
                      <a:r>
                        <a:rPr lang="ja-JP" sz="1600" u="none" strike="noStrike">
                          <a:effectLst/>
                        </a:rPr>
                        <a:t>クリスマス限定</a:t>
                      </a:r>
                      <a:endParaRPr lang="ja-JP" sz="1600" b="0" i="0" u="none" strike="noStrike">
                        <a:solidFill>
                          <a:srgbClr val="000000"/>
                        </a:solidFill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1799" marR="1799" marT="179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sz="1600" u="none" strike="noStrike" dirty="0">
                          <a:effectLst/>
                        </a:rPr>
                        <a:t>クリスマス前までは売れていたが、クリスマスを過ぎてからは値崩れを起こし、叩き売りされつつある </a:t>
                      </a:r>
                      <a:endParaRPr 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1799" marR="1799" marT="1799" marB="0" anchor="ctr"/>
                </a:tc>
                <a:extLst>
                  <a:ext uri="{0D108BD9-81ED-4DB2-BD59-A6C34878D82A}">
                    <a16:rowId xmlns:a16="http://schemas.microsoft.com/office/drawing/2014/main" val="2684973381"/>
                  </a:ext>
                </a:extLst>
              </a:tr>
            </a:tbl>
          </a:graphicData>
        </a:graphic>
      </p:graphicFrame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50FD6700-961E-DFCA-237E-95B2DCDB0521}"/>
              </a:ext>
            </a:extLst>
          </p:cNvPr>
          <p:cNvSpPr txBox="1">
            <a:spLocks/>
          </p:cNvSpPr>
          <p:nvPr/>
        </p:nvSpPr>
        <p:spPr>
          <a:xfrm>
            <a:off x="810000" y="1152000"/>
            <a:ext cx="7560000" cy="68156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162000" marR="0" indent="-16200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Char char="◦"/>
              <a:tabLst/>
              <a:defRPr kumimoji="1" sz="2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7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kumimoji="1"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94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kumimoji="1"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55981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kumimoji="1"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1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kumimoji="1"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8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kumimoji="1"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9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kumimoji="1"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1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kumimoji="1"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2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kumimoji="1"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/>
              <a:t>最近売り上げを伸ばしている</a:t>
            </a:r>
            <a:r>
              <a:rPr lang="ja-JP" altLang="en-US" dirty="0">
                <a:solidFill>
                  <a:srgbClr val="FF0000"/>
                </a:solidFill>
              </a:rPr>
              <a:t>しびれ味</a:t>
            </a:r>
            <a:r>
              <a:rPr lang="ja-JP" altLang="en-US" dirty="0"/>
              <a:t>を取り扱うことを提案する。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396856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30D3DBB-E66E-2F5A-F855-D6895F163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（参考）各指標の算出式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E212B43-5CC1-F5A3-3008-D6072C174E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0000" y="1151999"/>
            <a:ext cx="7560000" cy="5350333"/>
          </a:xfrm>
        </p:spPr>
        <p:txBody>
          <a:bodyPr/>
          <a:lstStyle/>
          <a:p>
            <a:r>
              <a:rPr kumimoji="1" lang="ja-JP" altLang="en-US" sz="1800" dirty="0"/>
              <a:t>店頭カバー率</a:t>
            </a:r>
            <a:r>
              <a:rPr kumimoji="1" lang="zh-CN" altLang="en-US" sz="1800" dirty="0"/>
              <a:t>＝出現店舗数（店舗）</a:t>
            </a:r>
            <a:r>
              <a:rPr kumimoji="1" lang="en-US" altLang="zh-CN" sz="1800" dirty="0"/>
              <a:t>÷</a:t>
            </a:r>
            <a:r>
              <a:rPr kumimoji="1" lang="zh-CN" altLang="en-US" sz="1800" dirty="0"/>
              <a:t>対象店舗数（店舗）</a:t>
            </a:r>
            <a:r>
              <a:rPr kumimoji="1" lang="en-US" altLang="zh-CN" sz="1800" dirty="0"/>
              <a:t>×100</a:t>
            </a:r>
            <a:br>
              <a:rPr kumimoji="1" lang="en-US" altLang="zh-CN" sz="1800" dirty="0"/>
            </a:br>
            <a:r>
              <a:rPr kumimoji="1" lang="ja-JP" altLang="en-US" sz="1800" dirty="0"/>
              <a:t>→どのくらい多くの店舗で商品が取り扱われているのかを表す割合</a:t>
            </a:r>
            <a:br>
              <a:rPr kumimoji="1" lang="en-US" altLang="ja-JP" sz="1800" dirty="0"/>
            </a:br>
            <a:endParaRPr kumimoji="1" lang="en-US" altLang="zh-CN" sz="1800" dirty="0"/>
          </a:p>
          <a:p>
            <a:r>
              <a:rPr kumimoji="1" lang="zh-CN" altLang="en-US" sz="1800" dirty="0"/>
              <a:t>数量</a:t>
            </a:r>
            <a:r>
              <a:rPr kumimoji="1" lang="en-US" altLang="zh-CN" sz="1800" dirty="0"/>
              <a:t>PI</a:t>
            </a:r>
            <a:r>
              <a:rPr kumimoji="1" lang="zh-CN" altLang="en-US" sz="1800" dirty="0"/>
              <a:t>＝売上個数（個）</a:t>
            </a:r>
            <a:r>
              <a:rPr kumimoji="1" lang="en-US" altLang="zh-CN" sz="1800" dirty="0"/>
              <a:t>÷</a:t>
            </a:r>
            <a:r>
              <a:rPr kumimoji="1" lang="zh-CN" altLang="en-US" sz="1800" dirty="0"/>
              <a:t>来店客数（人）</a:t>
            </a:r>
            <a:r>
              <a:rPr kumimoji="1" lang="en-US" altLang="zh-CN" sz="1800" dirty="0"/>
              <a:t>×1000</a:t>
            </a:r>
            <a:r>
              <a:rPr kumimoji="1" lang="zh-CN" altLang="en-US" sz="1800" dirty="0"/>
              <a:t>（人）</a:t>
            </a:r>
            <a:br>
              <a:rPr lang="en-US" altLang="zh-CN" sz="1800" dirty="0"/>
            </a:br>
            <a:r>
              <a:rPr lang="ja-JP" altLang="en-US" sz="1800" dirty="0"/>
              <a:t>→</a:t>
            </a:r>
            <a:r>
              <a:rPr kumimoji="1" lang="ja-JP" altLang="en-US" sz="1800" dirty="0"/>
              <a:t>対象店舗全体の来店客</a:t>
            </a:r>
            <a:r>
              <a:rPr kumimoji="1" lang="en-US" altLang="ja-JP" sz="1800" dirty="0"/>
              <a:t>1000</a:t>
            </a:r>
            <a:r>
              <a:rPr kumimoji="1" lang="ja-JP" altLang="en-US" sz="1800" dirty="0"/>
              <a:t>人当りの売上個数</a:t>
            </a:r>
            <a:endParaRPr kumimoji="1" lang="en-US" altLang="ja-JP" sz="1800" dirty="0"/>
          </a:p>
          <a:p>
            <a:r>
              <a:rPr kumimoji="1" lang="ja-JP" altLang="en-US" sz="1800" dirty="0"/>
              <a:t>出現店・数量</a:t>
            </a:r>
            <a:r>
              <a:rPr kumimoji="1" lang="en-US" altLang="ja-JP" sz="1800" dirty="0"/>
              <a:t>PI</a:t>
            </a:r>
            <a:r>
              <a:rPr kumimoji="1" lang="ja-JP" altLang="en-US" sz="1800" dirty="0"/>
              <a:t>＝売上個数（個）</a:t>
            </a:r>
            <a:r>
              <a:rPr kumimoji="1" lang="en-US" altLang="ja-JP" sz="1800" dirty="0"/>
              <a:t>÷</a:t>
            </a:r>
            <a:r>
              <a:rPr kumimoji="1" lang="ja-JP" altLang="en-US" sz="1800" dirty="0"/>
              <a:t>出現店来店客数（人）</a:t>
            </a:r>
            <a:r>
              <a:rPr kumimoji="1" lang="en-US" altLang="ja-JP" sz="1800" dirty="0"/>
              <a:t>×1000</a:t>
            </a:r>
            <a:r>
              <a:rPr kumimoji="1" lang="ja-JP" altLang="en-US" sz="1800" dirty="0"/>
              <a:t>（人）</a:t>
            </a:r>
            <a:br>
              <a:rPr kumimoji="1" lang="en-US" altLang="ja-JP" sz="1800" dirty="0"/>
            </a:br>
            <a:r>
              <a:rPr kumimoji="1" lang="ja-JP" altLang="en-US" sz="1800" dirty="0"/>
              <a:t>→商品の販売実績のある店舗店舗全体の来店客</a:t>
            </a:r>
            <a:r>
              <a:rPr kumimoji="1" lang="en-US" altLang="ja-JP" sz="1800" dirty="0"/>
              <a:t>1000</a:t>
            </a:r>
            <a:r>
              <a:rPr kumimoji="1" lang="ja-JP" altLang="en-US" sz="1800" dirty="0"/>
              <a:t>人当りの売上個数</a:t>
            </a:r>
            <a:endParaRPr kumimoji="1" lang="en-US" altLang="ja-JP" sz="1800" dirty="0"/>
          </a:p>
          <a:p>
            <a:endParaRPr kumimoji="1" lang="en-US" altLang="ja-JP" sz="1800" dirty="0"/>
          </a:p>
          <a:p>
            <a:r>
              <a:rPr kumimoji="1" lang="ja-JP" altLang="en-US" sz="1800" dirty="0"/>
              <a:t>金額</a:t>
            </a:r>
            <a:r>
              <a:rPr kumimoji="1" lang="en-US" altLang="ja-JP" sz="1800" dirty="0"/>
              <a:t>PI</a:t>
            </a:r>
            <a:r>
              <a:rPr kumimoji="1" lang="ja-JP" altLang="en-US" sz="1800" dirty="0"/>
              <a:t>＝売上金額（円）</a:t>
            </a:r>
            <a:r>
              <a:rPr kumimoji="1" lang="en-US" altLang="ja-JP" sz="1800" dirty="0"/>
              <a:t>÷</a:t>
            </a:r>
            <a:r>
              <a:rPr kumimoji="1" lang="ja-JP" altLang="en-US" sz="1800" dirty="0"/>
              <a:t>来店客数（人）</a:t>
            </a:r>
            <a:r>
              <a:rPr kumimoji="1" lang="en-US" altLang="ja-JP" sz="1800" dirty="0"/>
              <a:t>×1000</a:t>
            </a:r>
            <a:r>
              <a:rPr kumimoji="1" lang="ja-JP" altLang="en-US" sz="1800" dirty="0"/>
              <a:t>（人）</a:t>
            </a:r>
            <a:br>
              <a:rPr kumimoji="1" lang="en-US" altLang="ja-JP" sz="1800" dirty="0"/>
            </a:br>
            <a:r>
              <a:rPr lang="ja-JP" altLang="en-US" sz="1800" dirty="0"/>
              <a:t>→</a:t>
            </a:r>
            <a:r>
              <a:rPr kumimoji="1" lang="ja-JP" altLang="en-US" sz="1800" dirty="0"/>
              <a:t>対象店舗全体の来店客</a:t>
            </a:r>
            <a:r>
              <a:rPr kumimoji="1" lang="en-US" altLang="ja-JP" sz="1800" dirty="0"/>
              <a:t>1000</a:t>
            </a:r>
            <a:r>
              <a:rPr kumimoji="1" lang="ja-JP" altLang="en-US" sz="1800" dirty="0"/>
              <a:t>人当りの売上金額</a:t>
            </a:r>
            <a:endParaRPr kumimoji="1" lang="en-US" altLang="ja-JP" sz="1800" dirty="0"/>
          </a:p>
          <a:p>
            <a:r>
              <a:rPr kumimoji="1" lang="ja-JP" altLang="en-US" sz="1800" dirty="0"/>
              <a:t>出現店・金額</a:t>
            </a:r>
            <a:r>
              <a:rPr kumimoji="1" lang="en-US" altLang="ja-JP" sz="1800" dirty="0"/>
              <a:t>PI</a:t>
            </a:r>
            <a:r>
              <a:rPr kumimoji="1" lang="ja-JP" altLang="en-US" sz="1800" dirty="0"/>
              <a:t>＝売上金額（円）</a:t>
            </a:r>
            <a:r>
              <a:rPr kumimoji="1" lang="en-US" altLang="ja-JP" sz="1800" dirty="0"/>
              <a:t>÷</a:t>
            </a:r>
            <a:r>
              <a:rPr kumimoji="1" lang="ja-JP" altLang="en-US" sz="1800" dirty="0"/>
              <a:t>出現店来店客数（人）</a:t>
            </a:r>
            <a:r>
              <a:rPr kumimoji="1" lang="en-US" altLang="ja-JP" sz="1800" dirty="0"/>
              <a:t>×1000</a:t>
            </a:r>
            <a:r>
              <a:rPr kumimoji="1" lang="ja-JP" altLang="en-US" sz="1800" dirty="0"/>
              <a:t>（人）</a:t>
            </a:r>
            <a:br>
              <a:rPr kumimoji="1" lang="en-US" altLang="ja-JP" sz="1800" dirty="0"/>
            </a:br>
            <a:r>
              <a:rPr kumimoji="1" lang="ja-JP" altLang="en-US" sz="1800" dirty="0"/>
              <a:t>→商品の販売実績のある店舗店舗全体の来店客</a:t>
            </a:r>
            <a:r>
              <a:rPr kumimoji="1" lang="en-US" altLang="ja-JP" sz="1800" dirty="0"/>
              <a:t>1000</a:t>
            </a:r>
            <a:r>
              <a:rPr kumimoji="1" lang="ja-JP" altLang="en-US" sz="1800" dirty="0"/>
              <a:t>人当りの売上金額</a:t>
            </a:r>
            <a:endParaRPr kumimoji="1" lang="en-US" altLang="zh-CN" sz="1800" dirty="0"/>
          </a:p>
          <a:p>
            <a:endParaRPr kumimoji="1"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150381358"/>
      </p:ext>
    </p:extLst>
  </p:cSld>
  <p:clrMapOvr>
    <a:masterClrMapping/>
  </p:clrMapOvr>
</p:sld>
</file>

<file path=ppt/theme/theme1.xml><?xml version="1.0" encoding="utf-8"?>
<a:theme xmlns:a="http://schemas.openxmlformats.org/drawingml/2006/main" name="レトロスペクト">
  <a:themeElements>
    <a:clrScheme name="青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MeiryoSegoeUI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814E3732-357F-42B3-9496-A25D23C26F0D}" vid="{02233948-770E-433F-B60A-C57C6A4708F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6章プレゼン資料</Template>
  <TotalTime>0</TotalTime>
  <Words>714</Words>
  <Application>Microsoft Office PowerPoint</Application>
  <PresentationFormat>画面に合わせる (4:3)</PresentationFormat>
  <Paragraphs>63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1" baseType="lpstr">
      <vt:lpstr>游明朝</vt:lpstr>
      <vt:lpstr>Calibri</vt:lpstr>
      <vt:lpstr>Segoe UI</vt:lpstr>
      <vt:lpstr>レトロスペクト</vt:lpstr>
      <vt:lpstr>本店舗における小魚くんシリーズの 取り扱い商品についての検討</vt:lpstr>
      <vt:lpstr>概要</vt:lpstr>
      <vt:lpstr>多くの店舗で取り扱いされている商品（店頭カバー率）</vt:lpstr>
      <vt:lpstr>売上個数の多い商品（数量PIと出現店・数量PI）</vt:lpstr>
      <vt:lpstr>売上金額の大きい商品（金額PIと出現店・金額PI）</vt:lpstr>
      <vt:lpstr>結論</vt:lpstr>
      <vt:lpstr>（参考）各指標の算出式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2024-11-12T02:26:28Z</dcterms:created>
  <dcterms:modified xsi:type="dcterms:W3CDTF">2024-11-12T02:26:36Z</dcterms:modified>
</cp:coreProperties>
</file>