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60" r:id="rId1"/>
  </p:sldMasterIdLst>
  <p:sldIdLst>
    <p:sldId id="256" r:id="rId2"/>
    <p:sldId id="257" r:id="rId3"/>
    <p:sldId id="266" r:id="rId4"/>
    <p:sldId id="267" r:id="rId5"/>
    <p:sldId id="268"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4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2" autoAdjust="0"/>
    <p:restoredTop sz="94660"/>
  </p:normalViewPr>
  <p:slideViewPr>
    <p:cSldViewPr snapToGrid="0">
      <p:cViewPr varScale="1">
        <p:scale>
          <a:sx n="96" d="100"/>
          <a:sy n="96" d="100"/>
        </p:scale>
        <p:origin x="855"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3810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0"/>
            <c:dispEq val="0"/>
          </c:trendline>
          <c:trendline>
            <c:spPr>
              <a:ln w="19050" cap="rnd">
                <a:solidFill>
                  <a:schemeClr val="accent1"/>
                </a:solidFill>
                <a:prstDash val="sysDot"/>
              </a:ln>
              <a:effectLst/>
            </c:spPr>
            <c:trendlineType val="linear"/>
            <c:dispRSqr val="1"/>
            <c:dispEq val="1"/>
            <c:trendlineLbl>
              <c:layout>
                <c:manualLayout>
                  <c:x val="0.12041622922134733"/>
                  <c:y val="-0.31170020414114902"/>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trendlineLbl>
          </c:trendline>
          <c:xVal>
            <c:numRef>
              <c:f>'図7-13・図7-14・図7-15・図7-16・図7-17'!$D$2:$D$104</c:f>
              <c:numCache>
                <c:formatCode>General</c:formatCode>
                <c:ptCount val="103"/>
                <c:pt idx="0">
                  <c:v>100</c:v>
                </c:pt>
                <c:pt idx="1">
                  <c:v>590</c:v>
                </c:pt>
                <c:pt idx="2">
                  <c:v>180</c:v>
                </c:pt>
                <c:pt idx="3">
                  <c:v>580</c:v>
                </c:pt>
                <c:pt idx="4">
                  <c:v>1170</c:v>
                </c:pt>
                <c:pt idx="5">
                  <c:v>570</c:v>
                </c:pt>
                <c:pt idx="6">
                  <c:v>60</c:v>
                </c:pt>
                <c:pt idx="7">
                  <c:v>90</c:v>
                </c:pt>
                <c:pt idx="8">
                  <c:v>1030</c:v>
                </c:pt>
                <c:pt idx="9">
                  <c:v>1000</c:v>
                </c:pt>
                <c:pt idx="10">
                  <c:v>580</c:v>
                </c:pt>
                <c:pt idx="11">
                  <c:v>250</c:v>
                </c:pt>
                <c:pt idx="12">
                  <c:v>320</c:v>
                </c:pt>
                <c:pt idx="13">
                  <c:v>680</c:v>
                </c:pt>
                <c:pt idx="14">
                  <c:v>490</c:v>
                </c:pt>
                <c:pt idx="15">
                  <c:v>690</c:v>
                </c:pt>
                <c:pt idx="16">
                  <c:v>970</c:v>
                </c:pt>
                <c:pt idx="17">
                  <c:v>620</c:v>
                </c:pt>
                <c:pt idx="18">
                  <c:v>590</c:v>
                </c:pt>
                <c:pt idx="19">
                  <c:v>1020</c:v>
                </c:pt>
                <c:pt idx="20">
                  <c:v>680</c:v>
                </c:pt>
                <c:pt idx="21">
                  <c:v>770</c:v>
                </c:pt>
                <c:pt idx="22">
                  <c:v>1150</c:v>
                </c:pt>
                <c:pt idx="23">
                  <c:v>870</c:v>
                </c:pt>
                <c:pt idx="24">
                  <c:v>80</c:v>
                </c:pt>
                <c:pt idx="25">
                  <c:v>500</c:v>
                </c:pt>
                <c:pt idx="26">
                  <c:v>600</c:v>
                </c:pt>
                <c:pt idx="27">
                  <c:v>480</c:v>
                </c:pt>
                <c:pt idx="28">
                  <c:v>1070</c:v>
                </c:pt>
                <c:pt idx="29">
                  <c:v>320</c:v>
                </c:pt>
                <c:pt idx="30">
                  <c:v>330</c:v>
                </c:pt>
                <c:pt idx="31">
                  <c:v>840</c:v>
                </c:pt>
                <c:pt idx="32">
                  <c:v>200</c:v>
                </c:pt>
                <c:pt idx="33">
                  <c:v>280</c:v>
                </c:pt>
                <c:pt idx="34">
                  <c:v>860</c:v>
                </c:pt>
                <c:pt idx="35">
                  <c:v>730</c:v>
                </c:pt>
                <c:pt idx="36">
                  <c:v>700</c:v>
                </c:pt>
                <c:pt idx="37">
                  <c:v>650</c:v>
                </c:pt>
                <c:pt idx="38">
                  <c:v>1160</c:v>
                </c:pt>
                <c:pt idx="39">
                  <c:v>110</c:v>
                </c:pt>
                <c:pt idx="40">
                  <c:v>930</c:v>
                </c:pt>
                <c:pt idx="41">
                  <c:v>290</c:v>
                </c:pt>
                <c:pt idx="42">
                  <c:v>500</c:v>
                </c:pt>
                <c:pt idx="43">
                  <c:v>680</c:v>
                </c:pt>
                <c:pt idx="44">
                  <c:v>570</c:v>
                </c:pt>
                <c:pt idx="45">
                  <c:v>380</c:v>
                </c:pt>
                <c:pt idx="46">
                  <c:v>660</c:v>
                </c:pt>
                <c:pt idx="47">
                  <c:v>970</c:v>
                </c:pt>
                <c:pt idx="48">
                  <c:v>980</c:v>
                </c:pt>
                <c:pt idx="49">
                  <c:v>710</c:v>
                </c:pt>
                <c:pt idx="50">
                  <c:v>710</c:v>
                </c:pt>
                <c:pt idx="51">
                  <c:v>450</c:v>
                </c:pt>
                <c:pt idx="52">
                  <c:v>890</c:v>
                </c:pt>
                <c:pt idx="53">
                  <c:v>450</c:v>
                </c:pt>
                <c:pt idx="54">
                  <c:v>180</c:v>
                </c:pt>
                <c:pt idx="55">
                  <c:v>580</c:v>
                </c:pt>
                <c:pt idx="56">
                  <c:v>380</c:v>
                </c:pt>
                <c:pt idx="57">
                  <c:v>120</c:v>
                </c:pt>
                <c:pt idx="58">
                  <c:v>700</c:v>
                </c:pt>
                <c:pt idx="59">
                  <c:v>200</c:v>
                </c:pt>
                <c:pt idx="60">
                  <c:v>850</c:v>
                </c:pt>
                <c:pt idx="61">
                  <c:v>1080</c:v>
                </c:pt>
                <c:pt idx="62">
                  <c:v>720</c:v>
                </c:pt>
                <c:pt idx="63">
                  <c:v>460</c:v>
                </c:pt>
                <c:pt idx="64">
                  <c:v>930</c:v>
                </c:pt>
                <c:pt idx="65">
                  <c:v>1000</c:v>
                </c:pt>
                <c:pt idx="66">
                  <c:v>300</c:v>
                </c:pt>
                <c:pt idx="67">
                  <c:v>120</c:v>
                </c:pt>
                <c:pt idx="68">
                  <c:v>130</c:v>
                </c:pt>
                <c:pt idx="69">
                  <c:v>340</c:v>
                </c:pt>
                <c:pt idx="70">
                  <c:v>1050</c:v>
                </c:pt>
                <c:pt idx="71">
                  <c:v>240</c:v>
                </c:pt>
                <c:pt idx="72">
                  <c:v>130</c:v>
                </c:pt>
                <c:pt idx="73">
                  <c:v>620</c:v>
                </c:pt>
                <c:pt idx="74">
                  <c:v>670</c:v>
                </c:pt>
                <c:pt idx="75">
                  <c:v>620</c:v>
                </c:pt>
                <c:pt idx="76">
                  <c:v>800</c:v>
                </c:pt>
                <c:pt idx="77">
                  <c:v>1180</c:v>
                </c:pt>
                <c:pt idx="78">
                  <c:v>740</c:v>
                </c:pt>
                <c:pt idx="79">
                  <c:v>360</c:v>
                </c:pt>
                <c:pt idx="80">
                  <c:v>220</c:v>
                </c:pt>
                <c:pt idx="81">
                  <c:v>80</c:v>
                </c:pt>
                <c:pt idx="82">
                  <c:v>760</c:v>
                </c:pt>
                <c:pt idx="83">
                  <c:v>690</c:v>
                </c:pt>
                <c:pt idx="84">
                  <c:v>780</c:v>
                </c:pt>
                <c:pt idx="85">
                  <c:v>970</c:v>
                </c:pt>
                <c:pt idx="86">
                  <c:v>90</c:v>
                </c:pt>
                <c:pt idx="87">
                  <c:v>1040</c:v>
                </c:pt>
                <c:pt idx="88">
                  <c:v>190</c:v>
                </c:pt>
                <c:pt idx="89">
                  <c:v>400</c:v>
                </c:pt>
                <c:pt idx="90">
                  <c:v>810</c:v>
                </c:pt>
                <c:pt idx="91">
                  <c:v>520</c:v>
                </c:pt>
                <c:pt idx="92">
                  <c:v>1000</c:v>
                </c:pt>
                <c:pt idx="93">
                  <c:v>830</c:v>
                </c:pt>
                <c:pt idx="94">
                  <c:v>100</c:v>
                </c:pt>
                <c:pt idx="95">
                  <c:v>1180</c:v>
                </c:pt>
                <c:pt idx="96">
                  <c:v>580</c:v>
                </c:pt>
                <c:pt idx="97">
                  <c:v>780</c:v>
                </c:pt>
                <c:pt idx="98">
                  <c:v>610</c:v>
                </c:pt>
                <c:pt idx="99">
                  <c:v>440</c:v>
                </c:pt>
                <c:pt idx="100">
                  <c:v>730</c:v>
                </c:pt>
                <c:pt idx="101">
                  <c:v>680</c:v>
                </c:pt>
                <c:pt idx="102">
                  <c:v>550</c:v>
                </c:pt>
              </c:numCache>
            </c:numRef>
          </c:xVal>
          <c:yVal>
            <c:numRef>
              <c:f>'図7-13・図7-14・図7-15・図7-16・図7-17'!$G$2:$G$104</c:f>
              <c:numCache>
                <c:formatCode>General</c:formatCode>
                <c:ptCount val="103"/>
                <c:pt idx="0">
                  <c:v>130069</c:v>
                </c:pt>
                <c:pt idx="1">
                  <c:v>72981</c:v>
                </c:pt>
                <c:pt idx="2">
                  <c:v>84050</c:v>
                </c:pt>
                <c:pt idx="3">
                  <c:v>108947</c:v>
                </c:pt>
                <c:pt idx="4">
                  <c:v>65733</c:v>
                </c:pt>
                <c:pt idx="5">
                  <c:v>114216</c:v>
                </c:pt>
                <c:pt idx="6">
                  <c:v>151832</c:v>
                </c:pt>
                <c:pt idx="7">
                  <c:v>108936</c:v>
                </c:pt>
                <c:pt idx="8">
                  <c:v>61567</c:v>
                </c:pt>
                <c:pt idx="9">
                  <c:v>88578</c:v>
                </c:pt>
                <c:pt idx="10">
                  <c:v>113723</c:v>
                </c:pt>
                <c:pt idx="11">
                  <c:v>106408</c:v>
                </c:pt>
                <c:pt idx="12">
                  <c:v>109693</c:v>
                </c:pt>
                <c:pt idx="13">
                  <c:v>88380</c:v>
                </c:pt>
                <c:pt idx="14">
                  <c:v>109620</c:v>
                </c:pt>
                <c:pt idx="15">
                  <c:v>71315</c:v>
                </c:pt>
                <c:pt idx="16">
                  <c:v>83900</c:v>
                </c:pt>
                <c:pt idx="17">
                  <c:v>96660</c:v>
                </c:pt>
                <c:pt idx="18">
                  <c:v>99858</c:v>
                </c:pt>
                <c:pt idx="19">
                  <c:v>87870</c:v>
                </c:pt>
                <c:pt idx="20">
                  <c:v>84938</c:v>
                </c:pt>
                <c:pt idx="21">
                  <c:v>82622</c:v>
                </c:pt>
                <c:pt idx="22">
                  <c:v>63972</c:v>
                </c:pt>
                <c:pt idx="23">
                  <c:v>98406</c:v>
                </c:pt>
                <c:pt idx="24">
                  <c:v>90889</c:v>
                </c:pt>
                <c:pt idx="25">
                  <c:v>103463</c:v>
                </c:pt>
                <c:pt idx="26">
                  <c:v>118933</c:v>
                </c:pt>
                <c:pt idx="27">
                  <c:v>101365</c:v>
                </c:pt>
                <c:pt idx="28">
                  <c:v>82873</c:v>
                </c:pt>
                <c:pt idx="29">
                  <c:v>104164</c:v>
                </c:pt>
                <c:pt idx="30">
                  <c:v>139260</c:v>
                </c:pt>
                <c:pt idx="31">
                  <c:v>73440</c:v>
                </c:pt>
                <c:pt idx="32">
                  <c:v>113950</c:v>
                </c:pt>
                <c:pt idx="33">
                  <c:v>132638</c:v>
                </c:pt>
                <c:pt idx="34">
                  <c:v>80057</c:v>
                </c:pt>
                <c:pt idx="35">
                  <c:v>67094</c:v>
                </c:pt>
                <c:pt idx="36">
                  <c:v>85680</c:v>
                </c:pt>
                <c:pt idx="37">
                  <c:v>92411</c:v>
                </c:pt>
                <c:pt idx="38">
                  <c:v>85678</c:v>
                </c:pt>
                <c:pt idx="39">
                  <c:v>99828</c:v>
                </c:pt>
                <c:pt idx="40">
                  <c:v>70993</c:v>
                </c:pt>
                <c:pt idx="41">
                  <c:v>100876</c:v>
                </c:pt>
                <c:pt idx="42">
                  <c:v>96657</c:v>
                </c:pt>
                <c:pt idx="43">
                  <c:v>83866</c:v>
                </c:pt>
                <c:pt idx="44">
                  <c:v>96430</c:v>
                </c:pt>
                <c:pt idx="45">
                  <c:v>108958</c:v>
                </c:pt>
                <c:pt idx="46">
                  <c:v>81130</c:v>
                </c:pt>
                <c:pt idx="47">
                  <c:v>56795</c:v>
                </c:pt>
                <c:pt idx="48">
                  <c:v>65474</c:v>
                </c:pt>
                <c:pt idx="49">
                  <c:v>119310</c:v>
                </c:pt>
                <c:pt idx="50">
                  <c:v>95088</c:v>
                </c:pt>
                <c:pt idx="51">
                  <c:v>85748</c:v>
                </c:pt>
                <c:pt idx="52">
                  <c:v>97889</c:v>
                </c:pt>
                <c:pt idx="53">
                  <c:v>94687</c:v>
                </c:pt>
                <c:pt idx="54">
                  <c:v>115097</c:v>
                </c:pt>
                <c:pt idx="55">
                  <c:v>90498</c:v>
                </c:pt>
                <c:pt idx="56">
                  <c:v>76464</c:v>
                </c:pt>
                <c:pt idx="57">
                  <c:v>93521</c:v>
                </c:pt>
                <c:pt idx="58">
                  <c:v>117816</c:v>
                </c:pt>
                <c:pt idx="59">
                  <c:v>138499</c:v>
                </c:pt>
                <c:pt idx="60">
                  <c:v>80050</c:v>
                </c:pt>
                <c:pt idx="61">
                  <c:v>86426</c:v>
                </c:pt>
                <c:pt idx="62">
                  <c:v>89279</c:v>
                </c:pt>
                <c:pt idx="63">
                  <c:v>87695</c:v>
                </c:pt>
                <c:pt idx="64">
                  <c:v>73410</c:v>
                </c:pt>
                <c:pt idx="65">
                  <c:v>75248</c:v>
                </c:pt>
                <c:pt idx="66">
                  <c:v>110890</c:v>
                </c:pt>
                <c:pt idx="67">
                  <c:v>114941</c:v>
                </c:pt>
                <c:pt idx="68">
                  <c:v>105618</c:v>
                </c:pt>
                <c:pt idx="69">
                  <c:v>105119</c:v>
                </c:pt>
                <c:pt idx="70">
                  <c:v>56822</c:v>
                </c:pt>
                <c:pt idx="71">
                  <c:v>99609</c:v>
                </c:pt>
                <c:pt idx="72">
                  <c:v>97330</c:v>
                </c:pt>
                <c:pt idx="73">
                  <c:v>74369</c:v>
                </c:pt>
                <c:pt idx="74">
                  <c:v>71668</c:v>
                </c:pt>
                <c:pt idx="75">
                  <c:v>66600</c:v>
                </c:pt>
                <c:pt idx="76">
                  <c:v>75330</c:v>
                </c:pt>
                <c:pt idx="77">
                  <c:v>53801</c:v>
                </c:pt>
                <c:pt idx="78">
                  <c:v>110423</c:v>
                </c:pt>
                <c:pt idx="79">
                  <c:v>93211</c:v>
                </c:pt>
                <c:pt idx="80">
                  <c:v>102898</c:v>
                </c:pt>
                <c:pt idx="81">
                  <c:v>132804</c:v>
                </c:pt>
                <c:pt idx="82">
                  <c:v>62227</c:v>
                </c:pt>
                <c:pt idx="83">
                  <c:v>78074</c:v>
                </c:pt>
                <c:pt idx="84">
                  <c:v>70525</c:v>
                </c:pt>
                <c:pt idx="85">
                  <c:v>93516</c:v>
                </c:pt>
                <c:pt idx="86">
                  <c:v>140392</c:v>
                </c:pt>
                <c:pt idx="87">
                  <c:v>73804</c:v>
                </c:pt>
                <c:pt idx="88">
                  <c:v>118030</c:v>
                </c:pt>
                <c:pt idx="89">
                  <c:v>86547</c:v>
                </c:pt>
                <c:pt idx="90">
                  <c:v>82944</c:v>
                </c:pt>
                <c:pt idx="91">
                  <c:v>111908</c:v>
                </c:pt>
                <c:pt idx="92">
                  <c:v>70115</c:v>
                </c:pt>
                <c:pt idx="93">
                  <c:v>63829</c:v>
                </c:pt>
                <c:pt idx="94">
                  <c:v>131818</c:v>
                </c:pt>
                <c:pt idx="95">
                  <c:v>56666</c:v>
                </c:pt>
                <c:pt idx="96">
                  <c:v>90022</c:v>
                </c:pt>
                <c:pt idx="97">
                  <c:v>81455</c:v>
                </c:pt>
                <c:pt idx="98">
                  <c:v>73126</c:v>
                </c:pt>
                <c:pt idx="99">
                  <c:v>94570</c:v>
                </c:pt>
                <c:pt idx="100">
                  <c:v>68186</c:v>
                </c:pt>
                <c:pt idx="101">
                  <c:v>75896</c:v>
                </c:pt>
                <c:pt idx="102">
                  <c:v>98677</c:v>
                </c:pt>
              </c:numCache>
            </c:numRef>
          </c:yVal>
          <c:smooth val="0"/>
          <c:extLst>
            <c:ext xmlns:c15="http://schemas.microsoft.com/office/drawing/2012/chart" uri="{02D57815-91ED-43cb-92C2-25804820EDAC}">
              <c15:filteredSeriesTitle>
                <c15:tx>
                  <c:strRef>
                    <c:extLst>
                      <c:ext uri="{02D57815-91ED-43cb-92C2-25804820EDAC}">
                        <c15:formulaRef>
                          <c15:sqref>'図7-13・図7-14・図7-15・図7-16・図7-17'!$G$1</c15:sqref>
                        </c15:formulaRef>
                      </c:ext>
                    </c:extLst>
                    <c:strCache>
                      <c:ptCount val="1"/>
                      <c:pt idx="0">
                        <c:v>月間売上高</c:v>
                      </c:pt>
                    </c:strCache>
                  </c:strRef>
                </c15:tx>
              </c15:filteredSeriesTitle>
            </c:ext>
            <c:ext xmlns:c16="http://schemas.microsoft.com/office/drawing/2014/chart" uri="{C3380CC4-5D6E-409C-BE32-E72D297353CC}">
              <c16:uniqueId val="{00000002-7FCB-47B4-8E7E-AC6F13E1AF1D}"/>
            </c:ext>
          </c:extLst>
        </c:ser>
        <c:dLbls>
          <c:showLegendKey val="0"/>
          <c:showVal val="0"/>
          <c:showCatName val="0"/>
          <c:showSerName val="0"/>
          <c:showPercent val="0"/>
          <c:showBubbleSize val="0"/>
        </c:dLbls>
        <c:axId val="721058008"/>
        <c:axId val="721055128"/>
      </c:scatterChart>
      <c:valAx>
        <c:axId val="72105800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最寄駅からの距離（単位：</a:t>
                </a:r>
                <a:r>
                  <a:rPr lang="en-US" altLang="ja-JP"/>
                  <a:t>m</a:t>
                </a:r>
                <a:r>
                  <a:rPr lang="ja-JP" altLang="en-US"/>
                  <a:t>）</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5128"/>
        <c:crosses val="autoZero"/>
        <c:crossBetween val="midCat"/>
      </c:valAx>
      <c:valAx>
        <c:axId val="7210551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月間売上高（単位：千円）</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800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3810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0.39854609882307424"/>
                  <c:y val="-6.4627442403032948E-2"/>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trendlineLbl>
          </c:trendline>
          <c:xVal>
            <c:numRef>
              <c:f>'図7-13・図7-14・図7-15・図7-16・図7-17'!$C$2:$C$104</c:f>
              <c:numCache>
                <c:formatCode>General</c:formatCode>
                <c:ptCount val="103"/>
                <c:pt idx="0">
                  <c:v>207.6</c:v>
                </c:pt>
                <c:pt idx="1">
                  <c:v>210.8</c:v>
                </c:pt>
                <c:pt idx="2">
                  <c:v>174.5</c:v>
                </c:pt>
                <c:pt idx="3">
                  <c:v>288.8</c:v>
                </c:pt>
                <c:pt idx="4">
                  <c:v>216.1</c:v>
                </c:pt>
                <c:pt idx="5">
                  <c:v>251</c:v>
                </c:pt>
                <c:pt idx="6">
                  <c:v>284.60000000000002</c:v>
                </c:pt>
                <c:pt idx="7">
                  <c:v>252.2</c:v>
                </c:pt>
                <c:pt idx="8">
                  <c:v>163.9</c:v>
                </c:pt>
                <c:pt idx="9">
                  <c:v>265</c:v>
                </c:pt>
                <c:pt idx="10">
                  <c:v>282.89999999999998</c:v>
                </c:pt>
                <c:pt idx="11">
                  <c:v>252.9</c:v>
                </c:pt>
                <c:pt idx="12">
                  <c:v>171.7</c:v>
                </c:pt>
                <c:pt idx="13">
                  <c:v>287.8</c:v>
                </c:pt>
                <c:pt idx="14">
                  <c:v>261.5</c:v>
                </c:pt>
                <c:pt idx="15">
                  <c:v>205.4</c:v>
                </c:pt>
                <c:pt idx="16">
                  <c:v>287.10000000000002</c:v>
                </c:pt>
                <c:pt idx="17">
                  <c:v>302.89999999999998</c:v>
                </c:pt>
                <c:pt idx="18">
                  <c:v>257.3</c:v>
                </c:pt>
                <c:pt idx="19">
                  <c:v>258.89999999999998</c:v>
                </c:pt>
                <c:pt idx="20">
                  <c:v>256.7</c:v>
                </c:pt>
                <c:pt idx="21">
                  <c:v>193</c:v>
                </c:pt>
                <c:pt idx="22">
                  <c:v>237.5</c:v>
                </c:pt>
                <c:pt idx="23">
                  <c:v>279.2</c:v>
                </c:pt>
                <c:pt idx="24">
                  <c:v>174.3</c:v>
                </c:pt>
                <c:pt idx="25">
                  <c:v>208.2</c:v>
                </c:pt>
                <c:pt idx="26">
                  <c:v>311.3</c:v>
                </c:pt>
                <c:pt idx="27">
                  <c:v>210.6</c:v>
                </c:pt>
                <c:pt idx="28">
                  <c:v>277.60000000000002</c:v>
                </c:pt>
                <c:pt idx="29">
                  <c:v>217.6</c:v>
                </c:pt>
                <c:pt idx="30">
                  <c:v>300.10000000000002</c:v>
                </c:pt>
                <c:pt idx="31">
                  <c:v>213.7</c:v>
                </c:pt>
                <c:pt idx="32">
                  <c:v>221</c:v>
                </c:pt>
                <c:pt idx="33">
                  <c:v>305.39999999999998</c:v>
                </c:pt>
                <c:pt idx="34">
                  <c:v>306.39999999999998</c:v>
                </c:pt>
                <c:pt idx="35">
                  <c:v>158</c:v>
                </c:pt>
                <c:pt idx="36">
                  <c:v>289.3</c:v>
                </c:pt>
                <c:pt idx="37">
                  <c:v>225.4</c:v>
                </c:pt>
                <c:pt idx="38">
                  <c:v>293.5</c:v>
                </c:pt>
                <c:pt idx="39">
                  <c:v>191.2</c:v>
                </c:pt>
                <c:pt idx="40">
                  <c:v>219.9</c:v>
                </c:pt>
                <c:pt idx="41">
                  <c:v>299.3</c:v>
                </c:pt>
                <c:pt idx="42">
                  <c:v>311.10000000000002</c:v>
                </c:pt>
                <c:pt idx="43">
                  <c:v>171.8</c:v>
                </c:pt>
                <c:pt idx="44">
                  <c:v>259</c:v>
                </c:pt>
                <c:pt idx="45">
                  <c:v>220.4</c:v>
                </c:pt>
                <c:pt idx="46">
                  <c:v>158.80000000000001</c:v>
                </c:pt>
                <c:pt idx="47">
                  <c:v>174.8</c:v>
                </c:pt>
                <c:pt idx="48">
                  <c:v>155.1</c:v>
                </c:pt>
                <c:pt idx="49">
                  <c:v>312.2</c:v>
                </c:pt>
                <c:pt idx="50">
                  <c:v>234.2</c:v>
                </c:pt>
                <c:pt idx="51">
                  <c:v>189.2</c:v>
                </c:pt>
                <c:pt idx="52">
                  <c:v>261.5</c:v>
                </c:pt>
                <c:pt idx="53">
                  <c:v>235.9</c:v>
                </c:pt>
                <c:pt idx="54">
                  <c:v>159.4</c:v>
                </c:pt>
                <c:pt idx="55">
                  <c:v>307.10000000000002</c:v>
                </c:pt>
                <c:pt idx="56">
                  <c:v>194</c:v>
                </c:pt>
                <c:pt idx="57">
                  <c:v>157.4</c:v>
                </c:pt>
                <c:pt idx="58">
                  <c:v>291.8</c:v>
                </c:pt>
                <c:pt idx="59">
                  <c:v>299.5</c:v>
                </c:pt>
                <c:pt idx="60">
                  <c:v>236.9</c:v>
                </c:pt>
                <c:pt idx="61">
                  <c:v>308.39999999999998</c:v>
                </c:pt>
                <c:pt idx="62">
                  <c:v>270.2</c:v>
                </c:pt>
                <c:pt idx="63">
                  <c:v>265.2</c:v>
                </c:pt>
                <c:pt idx="64">
                  <c:v>241.2</c:v>
                </c:pt>
                <c:pt idx="65">
                  <c:v>296.60000000000002</c:v>
                </c:pt>
                <c:pt idx="66">
                  <c:v>284</c:v>
                </c:pt>
                <c:pt idx="67">
                  <c:v>208.2</c:v>
                </c:pt>
                <c:pt idx="68">
                  <c:v>295.5</c:v>
                </c:pt>
                <c:pt idx="69">
                  <c:v>292</c:v>
                </c:pt>
                <c:pt idx="70">
                  <c:v>157</c:v>
                </c:pt>
                <c:pt idx="71">
                  <c:v>250.5</c:v>
                </c:pt>
                <c:pt idx="72">
                  <c:v>209.8</c:v>
                </c:pt>
                <c:pt idx="73">
                  <c:v>155.6</c:v>
                </c:pt>
                <c:pt idx="74">
                  <c:v>186.3</c:v>
                </c:pt>
                <c:pt idx="75">
                  <c:v>201</c:v>
                </c:pt>
                <c:pt idx="76">
                  <c:v>174.5</c:v>
                </c:pt>
                <c:pt idx="77">
                  <c:v>161.6</c:v>
                </c:pt>
                <c:pt idx="78">
                  <c:v>311.89999999999998</c:v>
                </c:pt>
                <c:pt idx="79">
                  <c:v>273.60000000000002</c:v>
                </c:pt>
                <c:pt idx="80">
                  <c:v>194.1</c:v>
                </c:pt>
                <c:pt idx="81">
                  <c:v>279.89999999999998</c:v>
                </c:pt>
                <c:pt idx="82">
                  <c:v>191</c:v>
                </c:pt>
                <c:pt idx="83">
                  <c:v>248.1</c:v>
                </c:pt>
                <c:pt idx="84">
                  <c:v>253.3</c:v>
                </c:pt>
                <c:pt idx="85">
                  <c:v>262.3</c:v>
                </c:pt>
                <c:pt idx="86">
                  <c:v>302.3</c:v>
                </c:pt>
                <c:pt idx="87">
                  <c:v>218.2</c:v>
                </c:pt>
                <c:pt idx="88">
                  <c:v>179.8</c:v>
                </c:pt>
                <c:pt idx="89">
                  <c:v>236.6</c:v>
                </c:pt>
                <c:pt idx="90">
                  <c:v>271.2</c:v>
                </c:pt>
                <c:pt idx="91">
                  <c:v>224.4</c:v>
                </c:pt>
                <c:pt idx="92">
                  <c:v>222.4</c:v>
                </c:pt>
                <c:pt idx="93">
                  <c:v>214.4</c:v>
                </c:pt>
                <c:pt idx="94">
                  <c:v>214.4</c:v>
                </c:pt>
                <c:pt idx="95">
                  <c:v>240.6</c:v>
                </c:pt>
                <c:pt idx="96">
                  <c:v>264.10000000000002</c:v>
                </c:pt>
                <c:pt idx="97">
                  <c:v>182.6</c:v>
                </c:pt>
                <c:pt idx="98">
                  <c:v>170.7</c:v>
                </c:pt>
                <c:pt idx="99">
                  <c:v>160.19999999999999</c:v>
                </c:pt>
                <c:pt idx="100">
                  <c:v>182.7</c:v>
                </c:pt>
                <c:pt idx="101">
                  <c:v>159.69999999999999</c:v>
                </c:pt>
                <c:pt idx="102">
                  <c:v>255.8</c:v>
                </c:pt>
              </c:numCache>
            </c:numRef>
          </c:xVal>
          <c:yVal>
            <c:numRef>
              <c:f>'図7-13・図7-14・図7-15・図7-16・図7-17'!$G$2:$G$104</c:f>
              <c:numCache>
                <c:formatCode>General</c:formatCode>
                <c:ptCount val="103"/>
                <c:pt idx="0">
                  <c:v>130069</c:v>
                </c:pt>
                <c:pt idx="1">
                  <c:v>72981</c:v>
                </c:pt>
                <c:pt idx="2">
                  <c:v>84050</c:v>
                </c:pt>
                <c:pt idx="3">
                  <c:v>108947</c:v>
                </c:pt>
                <c:pt idx="4">
                  <c:v>65733</c:v>
                </c:pt>
                <c:pt idx="5">
                  <c:v>114216</c:v>
                </c:pt>
                <c:pt idx="6">
                  <c:v>151832</c:v>
                </c:pt>
                <c:pt idx="7">
                  <c:v>108936</c:v>
                </c:pt>
                <c:pt idx="8">
                  <c:v>61567</c:v>
                </c:pt>
                <c:pt idx="9">
                  <c:v>88578</c:v>
                </c:pt>
                <c:pt idx="10">
                  <c:v>113723</c:v>
                </c:pt>
                <c:pt idx="11">
                  <c:v>106408</c:v>
                </c:pt>
                <c:pt idx="12">
                  <c:v>109693</c:v>
                </c:pt>
                <c:pt idx="13">
                  <c:v>88380</c:v>
                </c:pt>
                <c:pt idx="14">
                  <c:v>109620</c:v>
                </c:pt>
                <c:pt idx="15">
                  <c:v>71315</c:v>
                </c:pt>
                <c:pt idx="16">
                  <c:v>83900</c:v>
                </c:pt>
                <c:pt idx="17">
                  <c:v>96660</c:v>
                </c:pt>
                <c:pt idx="18">
                  <c:v>99858</c:v>
                </c:pt>
                <c:pt idx="19">
                  <c:v>87870</c:v>
                </c:pt>
                <c:pt idx="20">
                  <c:v>84938</c:v>
                </c:pt>
                <c:pt idx="21">
                  <c:v>82622</c:v>
                </c:pt>
                <c:pt idx="22">
                  <c:v>63972</c:v>
                </c:pt>
                <c:pt idx="23">
                  <c:v>98406</c:v>
                </c:pt>
                <c:pt idx="24">
                  <c:v>90889</c:v>
                </c:pt>
                <c:pt idx="25">
                  <c:v>103463</c:v>
                </c:pt>
                <c:pt idx="26">
                  <c:v>118933</c:v>
                </c:pt>
                <c:pt idx="27">
                  <c:v>101365</c:v>
                </c:pt>
                <c:pt idx="28">
                  <c:v>82873</c:v>
                </c:pt>
                <c:pt idx="29">
                  <c:v>104164</c:v>
                </c:pt>
                <c:pt idx="30">
                  <c:v>139260</c:v>
                </c:pt>
                <c:pt idx="31">
                  <c:v>73440</c:v>
                </c:pt>
                <c:pt idx="32">
                  <c:v>113950</c:v>
                </c:pt>
                <c:pt idx="33">
                  <c:v>132638</c:v>
                </c:pt>
                <c:pt idx="34">
                  <c:v>80057</c:v>
                </c:pt>
                <c:pt idx="35">
                  <c:v>67094</c:v>
                </c:pt>
                <c:pt idx="36">
                  <c:v>85680</c:v>
                </c:pt>
                <c:pt idx="37">
                  <c:v>92411</c:v>
                </c:pt>
                <c:pt idx="38">
                  <c:v>85678</c:v>
                </c:pt>
                <c:pt idx="39">
                  <c:v>99828</c:v>
                </c:pt>
                <c:pt idx="40">
                  <c:v>70993</c:v>
                </c:pt>
                <c:pt idx="41">
                  <c:v>100876</c:v>
                </c:pt>
                <c:pt idx="42">
                  <c:v>96657</c:v>
                </c:pt>
                <c:pt idx="43">
                  <c:v>83866</c:v>
                </c:pt>
                <c:pt idx="44">
                  <c:v>96430</c:v>
                </c:pt>
                <c:pt idx="45">
                  <c:v>108958</c:v>
                </c:pt>
                <c:pt idx="46">
                  <c:v>81130</c:v>
                </c:pt>
                <c:pt idx="47">
                  <c:v>56795</c:v>
                </c:pt>
                <c:pt idx="48">
                  <c:v>65474</c:v>
                </c:pt>
                <c:pt idx="49">
                  <c:v>119310</c:v>
                </c:pt>
                <c:pt idx="50">
                  <c:v>95088</c:v>
                </c:pt>
                <c:pt idx="51">
                  <c:v>85748</c:v>
                </c:pt>
                <c:pt idx="52">
                  <c:v>97889</c:v>
                </c:pt>
                <c:pt idx="53">
                  <c:v>94687</c:v>
                </c:pt>
                <c:pt idx="54">
                  <c:v>115097</c:v>
                </c:pt>
                <c:pt idx="55">
                  <c:v>90498</c:v>
                </c:pt>
                <c:pt idx="56">
                  <c:v>76464</c:v>
                </c:pt>
                <c:pt idx="57">
                  <c:v>93521</c:v>
                </c:pt>
                <c:pt idx="58">
                  <c:v>117816</c:v>
                </c:pt>
                <c:pt idx="59">
                  <c:v>138499</c:v>
                </c:pt>
                <c:pt idx="60">
                  <c:v>80050</c:v>
                </c:pt>
                <c:pt idx="61">
                  <c:v>86426</c:v>
                </c:pt>
                <c:pt idx="62">
                  <c:v>89279</c:v>
                </c:pt>
                <c:pt idx="63">
                  <c:v>87695</c:v>
                </c:pt>
                <c:pt idx="64">
                  <c:v>73410</c:v>
                </c:pt>
                <c:pt idx="65">
                  <c:v>75248</c:v>
                </c:pt>
                <c:pt idx="66">
                  <c:v>110890</c:v>
                </c:pt>
                <c:pt idx="67">
                  <c:v>114941</c:v>
                </c:pt>
                <c:pt idx="68">
                  <c:v>105618</c:v>
                </c:pt>
                <c:pt idx="69">
                  <c:v>105119</c:v>
                </c:pt>
                <c:pt idx="70">
                  <c:v>56822</c:v>
                </c:pt>
                <c:pt idx="71">
                  <c:v>99609</c:v>
                </c:pt>
                <c:pt idx="72">
                  <c:v>97330</c:v>
                </c:pt>
                <c:pt idx="73">
                  <c:v>74369</c:v>
                </c:pt>
                <c:pt idx="74">
                  <c:v>71668</c:v>
                </c:pt>
                <c:pt idx="75">
                  <c:v>66600</c:v>
                </c:pt>
                <c:pt idx="76">
                  <c:v>75330</c:v>
                </c:pt>
                <c:pt idx="77">
                  <c:v>53801</c:v>
                </c:pt>
                <c:pt idx="78">
                  <c:v>110423</c:v>
                </c:pt>
                <c:pt idx="79">
                  <c:v>93211</c:v>
                </c:pt>
                <c:pt idx="80">
                  <c:v>102898</c:v>
                </c:pt>
                <c:pt idx="81">
                  <c:v>132804</c:v>
                </c:pt>
                <c:pt idx="82">
                  <c:v>62227</c:v>
                </c:pt>
                <c:pt idx="83">
                  <c:v>78074</c:v>
                </c:pt>
                <c:pt idx="84">
                  <c:v>70525</c:v>
                </c:pt>
                <c:pt idx="85">
                  <c:v>93516</c:v>
                </c:pt>
                <c:pt idx="86">
                  <c:v>140392</c:v>
                </c:pt>
                <c:pt idx="87">
                  <c:v>73804</c:v>
                </c:pt>
                <c:pt idx="88">
                  <c:v>118030</c:v>
                </c:pt>
                <c:pt idx="89">
                  <c:v>86547</c:v>
                </c:pt>
                <c:pt idx="90">
                  <c:v>82944</c:v>
                </c:pt>
                <c:pt idx="91">
                  <c:v>111908</c:v>
                </c:pt>
                <c:pt idx="92">
                  <c:v>70115</c:v>
                </c:pt>
                <c:pt idx="93">
                  <c:v>63829</c:v>
                </c:pt>
                <c:pt idx="94">
                  <c:v>131818</c:v>
                </c:pt>
                <c:pt idx="95">
                  <c:v>56666</c:v>
                </c:pt>
                <c:pt idx="96">
                  <c:v>90022</c:v>
                </c:pt>
                <c:pt idx="97">
                  <c:v>81455</c:v>
                </c:pt>
                <c:pt idx="98">
                  <c:v>73126</c:v>
                </c:pt>
                <c:pt idx="99">
                  <c:v>94570</c:v>
                </c:pt>
                <c:pt idx="100">
                  <c:v>68186</c:v>
                </c:pt>
                <c:pt idx="101">
                  <c:v>75896</c:v>
                </c:pt>
                <c:pt idx="102">
                  <c:v>98677</c:v>
                </c:pt>
              </c:numCache>
            </c:numRef>
          </c:yVal>
          <c:smooth val="0"/>
          <c:extLst>
            <c:ext xmlns:c15="http://schemas.microsoft.com/office/drawing/2012/chart" uri="{02D57815-91ED-43cb-92C2-25804820EDAC}">
              <c15:filteredSeriesTitle>
                <c15:tx>
                  <c:strRef>
                    <c:extLst>
                      <c:ext uri="{02D57815-91ED-43cb-92C2-25804820EDAC}">
                        <c15:formulaRef>
                          <c15:sqref>'図7-13・図7-14・図7-15・図7-16・図7-17'!$G$1</c15:sqref>
                        </c15:formulaRef>
                      </c:ext>
                    </c:extLst>
                    <c:strCache>
                      <c:ptCount val="1"/>
                      <c:pt idx="0">
                        <c:v>月間売上高</c:v>
                      </c:pt>
                    </c:strCache>
                  </c:strRef>
                </c15:tx>
              </c15:filteredSeriesTitle>
            </c:ext>
            <c:ext xmlns:c16="http://schemas.microsoft.com/office/drawing/2014/chart" uri="{C3380CC4-5D6E-409C-BE32-E72D297353CC}">
              <c16:uniqueId val="{00000001-F678-4D68-89AB-8CFB141617AB}"/>
            </c:ext>
          </c:extLst>
        </c:ser>
        <c:dLbls>
          <c:showLegendKey val="0"/>
          <c:showVal val="0"/>
          <c:showCatName val="0"/>
          <c:showSerName val="0"/>
          <c:showPercent val="0"/>
          <c:showBubbleSize val="0"/>
        </c:dLbls>
        <c:axId val="721058008"/>
        <c:axId val="721055128"/>
      </c:scatterChart>
      <c:valAx>
        <c:axId val="72105800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商圏人口（単位：千人）</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5128"/>
        <c:crosses val="autoZero"/>
        <c:crossBetween val="midCat"/>
      </c:valAx>
      <c:valAx>
        <c:axId val="7210551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月間売上高（単位：千円）</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800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3810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0.18530708661417317"/>
                  <c:y val="0.28451297754447363"/>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trendlineLbl>
          </c:trendline>
          <c:xVal>
            <c:numRef>
              <c:f>'図7-13・図7-14・図7-15・図7-16・図7-17'!$E$2:$E$104</c:f>
              <c:numCache>
                <c:formatCode>General</c:formatCode>
                <c:ptCount val="103"/>
                <c:pt idx="0">
                  <c:v>27</c:v>
                </c:pt>
                <c:pt idx="1">
                  <c:v>20</c:v>
                </c:pt>
                <c:pt idx="2">
                  <c:v>57</c:v>
                </c:pt>
                <c:pt idx="3">
                  <c:v>57</c:v>
                </c:pt>
                <c:pt idx="4">
                  <c:v>65</c:v>
                </c:pt>
                <c:pt idx="5">
                  <c:v>43</c:v>
                </c:pt>
                <c:pt idx="6">
                  <c:v>62</c:v>
                </c:pt>
                <c:pt idx="7">
                  <c:v>25</c:v>
                </c:pt>
                <c:pt idx="8">
                  <c:v>17</c:v>
                </c:pt>
                <c:pt idx="9">
                  <c:v>11</c:v>
                </c:pt>
                <c:pt idx="10">
                  <c:v>14</c:v>
                </c:pt>
                <c:pt idx="11">
                  <c:v>69</c:v>
                </c:pt>
                <c:pt idx="12">
                  <c:v>19</c:v>
                </c:pt>
                <c:pt idx="13">
                  <c:v>73</c:v>
                </c:pt>
                <c:pt idx="14">
                  <c:v>72</c:v>
                </c:pt>
                <c:pt idx="15">
                  <c:v>16</c:v>
                </c:pt>
                <c:pt idx="16">
                  <c:v>68</c:v>
                </c:pt>
                <c:pt idx="17">
                  <c:v>13</c:v>
                </c:pt>
                <c:pt idx="18">
                  <c:v>79</c:v>
                </c:pt>
                <c:pt idx="19">
                  <c:v>55</c:v>
                </c:pt>
                <c:pt idx="20">
                  <c:v>76</c:v>
                </c:pt>
                <c:pt idx="21">
                  <c:v>57</c:v>
                </c:pt>
                <c:pt idx="22">
                  <c:v>66</c:v>
                </c:pt>
                <c:pt idx="23">
                  <c:v>42</c:v>
                </c:pt>
                <c:pt idx="24">
                  <c:v>66</c:v>
                </c:pt>
                <c:pt idx="25">
                  <c:v>22</c:v>
                </c:pt>
                <c:pt idx="26">
                  <c:v>17</c:v>
                </c:pt>
                <c:pt idx="27">
                  <c:v>58</c:v>
                </c:pt>
                <c:pt idx="28">
                  <c:v>30</c:v>
                </c:pt>
                <c:pt idx="29">
                  <c:v>74</c:v>
                </c:pt>
                <c:pt idx="30">
                  <c:v>23</c:v>
                </c:pt>
                <c:pt idx="31">
                  <c:v>13</c:v>
                </c:pt>
                <c:pt idx="32">
                  <c:v>50</c:v>
                </c:pt>
                <c:pt idx="33">
                  <c:v>50</c:v>
                </c:pt>
                <c:pt idx="34">
                  <c:v>44</c:v>
                </c:pt>
                <c:pt idx="35">
                  <c:v>28</c:v>
                </c:pt>
                <c:pt idx="36">
                  <c:v>10</c:v>
                </c:pt>
                <c:pt idx="37">
                  <c:v>59</c:v>
                </c:pt>
                <c:pt idx="38">
                  <c:v>51</c:v>
                </c:pt>
                <c:pt idx="39">
                  <c:v>19</c:v>
                </c:pt>
                <c:pt idx="40">
                  <c:v>62</c:v>
                </c:pt>
                <c:pt idx="41">
                  <c:v>15</c:v>
                </c:pt>
                <c:pt idx="42">
                  <c:v>79</c:v>
                </c:pt>
                <c:pt idx="43">
                  <c:v>19</c:v>
                </c:pt>
                <c:pt idx="44">
                  <c:v>47</c:v>
                </c:pt>
                <c:pt idx="45">
                  <c:v>25</c:v>
                </c:pt>
                <c:pt idx="46">
                  <c:v>75</c:v>
                </c:pt>
                <c:pt idx="47">
                  <c:v>62</c:v>
                </c:pt>
                <c:pt idx="48">
                  <c:v>22</c:v>
                </c:pt>
                <c:pt idx="49">
                  <c:v>65</c:v>
                </c:pt>
                <c:pt idx="50">
                  <c:v>28</c:v>
                </c:pt>
                <c:pt idx="51">
                  <c:v>36</c:v>
                </c:pt>
                <c:pt idx="52">
                  <c:v>62</c:v>
                </c:pt>
                <c:pt idx="53">
                  <c:v>52</c:v>
                </c:pt>
                <c:pt idx="54">
                  <c:v>29</c:v>
                </c:pt>
                <c:pt idx="55">
                  <c:v>24</c:v>
                </c:pt>
                <c:pt idx="56">
                  <c:v>45</c:v>
                </c:pt>
                <c:pt idx="57">
                  <c:v>20</c:v>
                </c:pt>
                <c:pt idx="58">
                  <c:v>48</c:v>
                </c:pt>
                <c:pt idx="59">
                  <c:v>68</c:v>
                </c:pt>
                <c:pt idx="60">
                  <c:v>55</c:v>
                </c:pt>
                <c:pt idx="61">
                  <c:v>65</c:v>
                </c:pt>
                <c:pt idx="62">
                  <c:v>41</c:v>
                </c:pt>
                <c:pt idx="63">
                  <c:v>26</c:v>
                </c:pt>
                <c:pt idx="64">
                  <c:v>16</c:v>
                </c:pt>
                <c:pt idx="65">
                  <c:v>78</c:v>
                </c:pt>
                <c:pt idx="66">
                  <c:v>13</c:v>
                </c:pt>
                <c:pt idx="67">
                  <c:v>50</c:v>
                </c:pt>
                <c:pt idx="68">
                  <c:v>40</c:v>
                </c:pt>
                <c:pt idx="69">
                  <c:v>32</c:v>
                </c:pt>
                <c:pt idx="70">
                  <c:v>13</c:v>
                </c:pt>
                <c:pt idx="71">
                  <c:v>58</c:v>
                </c:pt>
                <c:pt idx="72">
                  <c:v>18</c:v>
                </c:pt>
                <c:pt idx="73">
                  <c:v>73</c:v>
                </c:pt>
                <c:pt idx="74">
                  <c:v>38</c:v>
                </c:pt>
                <c:pt idx="75">
                  <c:v>41</c:v>
                </c:pt>
                <c:pt idx="76">
                  <c:v>63</c:v>
                </c:pt>
                <c:pt idx="77">
                  <c:v>67</c:v>
                </c:pt>
                <c:pt idx="78">
                  <c:v>79</c:v>
                </c:pt>
                <c:pt idx="79">
                  <c:v>51</c:v>
                </c:pt>
                <c:pt idx="80">
                  <c:v>23</c:v>
                </c:pt>
                <c:pt idx="81">
                  <c:v>33</c:v>
                </c:pt>
                <c:pt idx="82">
                  <c:v>68</c:v>
                </c:pt>
                <c:pt idx="83">
                  <c:v>68</c:v>
                </c:pt>
                <c:pt idx="84">
                  <c:v>52</c:v>
                </c:pt>
                <c:pt idx="85">
                  <c:v>62</c:v>
                </c:pt>
                <c:pt idx="86">
                  <c:v>17</c:v>
                </c:pt>
                <c:pt idx="87">
                  <c:v>79</c:v>
                </c:pt>
                <c:pt idx="88">
                  <c:v>26</c:v>
                </c:pt>
                <c:pt idx="89">
                  <c:v>11</c:v>
                </c:pt>
                <c:pt idx="90">
                  <c:v>28</c:v>
                </c:pt>
                <c:pt idx="91">
                  <c:v>70</c:v>
                </c:pt>
                <c:pt idx="92">
                  <c:v>22</c:v>
                </c:pt>
                <c:pt idx="93">
                  <c:v>27</c:v>
                </c:pt>
                <c:pt idx="94">
                  <c:v>25</c:v>
                </c:pt>
                <c:pt idx="95">
                  <c:v>52</c:v>
                </c:pt>
                <c:pt idx="96">
                  <c:v>70</c:v>
                </c:pt>
                <c:pt idx="97">
                  <c:v>38</c:v>
                </c:pt>
                <c:pt idx="98">
                  <c:v>66</c:v>
                </c:pt>
                <c:pt idx="99">
                  <c:v>51</c:v>
                </c:pt>
                <c:pt idx="100">
                  <c:v>24</c:v>
                </c:pt>
                <c:pt idx="101">
                  <c:v>14</c:v>
                </c:pt>
                <c:pt idx="102">
                  <c:v>31</c:v>
                </c:pt>
              </c:numCache>
            </c:numRef>
          </c:xVal>
          <c:yVal>
            <c:numRef>
              <c:f>'図7-13・図7-14・図7-15・図7-16・図7-17'!$G$2:$G$104</c:f>
              <c:numCache>
                <c:formatCode>General</c:formatCode>
                <c:ptCount val="103"/>
                <c:pt idx="0">
                  <c:v>130069</c:v>
                </c:pt>
                <c:pt idx="1">
                  <c:v>72981</c:v>
                </c:pt>
                <c:pt idx="2">
                  <c:v>84050</c:v>
                </c:pt>
                <c:pt idx="3">
                  <c:v>108947</c:v>
                </c:pt>
                <c:pt idx="4">
                  <c:v>65733</c:v>
                </c:pt>
                <c:pt idx="5">
                  <c:v>114216</c:v>
                </c:pt>
                <c:pt idx="6">
                  <c:v>151832</c:v>
                </c:pt>
                <c:pt idx="7">
                  <c:v>108936</c:v>
                </c:pt>
                <c:pt idx="8">
                  <c:v>61567</c:v>
                </c:pt>
                <c:pt idx="9">
                  <c:v>88578</c:v>
                </c:pt>
                <c:pt idx="10">
                  <c:v>113723</c:v>
                </c:pt>
                <c:pt idx="11">
                  <c:v>106408</c:v>
                </c:pt>
                <c:pt idx="12">
                  <c:v>109693</c:v>
                </c:pt>
                <c:pt idx="13">
                  <c:v>88380</c:v>
                </c:pt>
                <c:pt idx="14">
                  <c:v>109620</c:v>
                </c:pt>
                <c:pt idx="15">
                  <c:v>71315</c:v>
                </c:pt>
                <c:pt idx="16">
                  <c:v>83900</c:v>
                </c:pt>
                <c:pt idx="17">
                  <c:v>96660</c:v>
                </c:pt>
                <c:pt idx="18">
                  <c:v>99858</c:v>
                </c:pt>
                <c:pt idx="19">
                  <c:v>87870</c:v>
                </c:pt>
                <c:pt idx="20">
                  <c:v>84938</c:v>
                </c:pt>
                <c:pt idx="21">
                  <c:v>82622</c:v>
                </c:pt>
                <c:pt idx="22">
                  <c:v>63972</c:v>
                </c:pt>
                <c:pt idx="23">
                  <c:v>98406</c:v>
                </c:pt>
                <c:pt idx="24">
                  <c:v>90889</c:v>
                </c:pt>
                <c:pt idx="25">
                  <c:v>103463</c:v>
                </c:pt>
                <c:pt idx="26">
                  <c:v>118933</c:v>
                </c:pt>
                <c:pt idx="27">
                  <c:v>101365</c:v>
                </c:pt>
                <c:pt idx="28">
                  <c:v>82873</c:v>
                </c:pt>
                <c:pt idx="29">
                  <c:v>104164</c:v>
                </c:pt>
                <c:pt idx="30">
                  <c:v>139260</c:v>
                </c:pt>
                <c:pt idx="31">
                  <c:v>73440</c:v>
                </c:pt>
                <c:pt idx="32">
                  <c:v>113950</c:v>
                </c:pt>
                <c:pt idx="33">
                  <c:v>132638</c:v>
                </c:pt>
                <c:pt idx="34">
                  <c:v>80057</c:v>
                </c:pt>
                <c:pt idx="35">
                  <c:v>67094</c:v>
                </c:pt>
                <c:pt idx="36">
                  <c:v>85680</c:v>
                </c:pt>
                <c:pt idx="37">
                  <c:v>92411</c:v>
                </c:pt>
                <c:pt idx="38">
                  <c:v>85678</c:v>
                </c:pt>
                <c:pt idx="39">
                  <c:v>99828</c:v>
                </c:pt>
                <c:pt idx="40">
                  <c:v>70993</c:v>
                </c:pt>
                <c:pt idx="41">
                  <c:v>100876</c:v>
                </c:pt>
                <c:pt idx="42">
                  <c:v>96657</c:v>
                </c:pt>
                <c:pt idx="43">
                  <c:v>83866</c:v>
                </c:pt>
                <c:pt idx="44">
                  <c:v>96430</c:v>
                </c:pt>
                <c:pt idx="45">
                  <c:v>108958</c:v>
                </c:pt>
                <c:pt idx="46">
                  <c:v>81130</c:v>
                </c:pt>
                <c:pt idx="47">
                  <c:v>56795</c:v>
                </c:pt>
                <c:pt idx="48">
                  <c:v>65474</c:v>
                </c:pt>
                <c:pt idx="49">
                  <c:v>119310</c:v>
                </c:pt>
                <c:pt idx="50">
                  <c:v>95088</c:v>
                </c:pt>
                <c:pt idx="51">
                  <c:v>85748</c:v>
                </c:pt>
                <c:pt idx="52">
                  <c:v>97889</c:v>
                </c:pt>
                <c:pt idx="53">
                  <c:v>94687</c:v>
                </c:pt>
                <c:pt idx="54">
                  <c:v>115097</c:v>
                </c:pt>
                <c:pt idx="55">
                  <c:v>90498</c:v>
                </c:pt>
                <c:pt idx="56">
                  <c:v>76464</c:v>
                </c:pt>
                <c:pt idx="57">
                  <c:v>93521</c:v>
                </c:pt>
                <c:pt idx="58">
                  <c:v>117816</c:v>
                </c:pt>
                <c:pt idx="59">
                  <c:v>138499</c:v>
                </c:pt>
                <c:pt idx="60">
                  <c:v>80050</c:v>
                </c:pt>
                <c:pt idx="61">
                  <c:v>86426</c:v>
                </c:pt>
                <c:pt idx="62">
                  <c:v>89279</c:v>
                </c:pt>
                <c:pt idx="63">
                  <c:v>87695</c:v>
                </c:pt>
                <c:pt idx="64">
                  <c:v>73410</c:v>
                </c:pt>
                <c:pt idx="65">
                  <c:v>75248</c:v>
                </c:pt>
                <c:pt idx="66">
                  <c:v>110890</c:v>
                </c:pt>
                <c:pt idx="67">
                  <c:v>114941</c:v>
                </c:pt>
                <c:pt idx="68">
                  <c:v>105618</c:v>
                </c:pt>
                <c:pt idx="69">
                  <c:v>105119</c:v>
                </c:pt>
                <c:pt idx="70">
                  <c:v>56822</c:v>
                </c:pt>
                <c:pt idx="71">
                  <c:v>99609</c:v>
                </c:pt>
                <c:pt idx="72">
                  <c:v>97330</c:v>
                </c:pt>
                <c:pt idx="73">
                  <c:v>74369</c:v>
                </c:pt>
                <c:pt idx="74">
                  <c:v>71668</c:v>
                </c:pt>
                <c:pt idx="75">
                  <c:v>66600</c:v>
                </c:pt>
                <c:pt idx="76">
                  <c:v>75330</c:v>
                </c:pt>
                <c:pt idx="77">
                  <c:v>53801</c:v>
                </c:pt>
                <c:pt idx="78">
                  <c:v>110423</c:v>
                </c:pt>
                <c:pt idx="79">
                  <c:v>93211</c:v>
                </c:pt>
                <c:pt idx="80">
                  <c:v>102898</c:v>
                </c:pt>
                <c:pt idx="81">
                  <c:v>132804</c:v>
                </c:pt>
                <c:pt idx="82">
                  <c:v>62227</c:v>
                </c:pt>
                <c:pt idx="83">
                  <c:v>78074</c:v>
                </c:pt>
                <c:pt idx="84">
                  <c:v>70525</c:v>
                </c:pt>
                <c:pt idx="85">
                  <c:v>93516</c:v>
                </c:pt>
                <c:pt idx="86">
                  <c:v>140392</c:v>
                </c:pt>
                <c:pt idx="87">
                  <c:v>73804</c:v>
                </c:pt>
                <c:pt idx="88">
                  <c:v>118030</c:v>
                </c:pt>
                <c:pt idx="89">
                  <c:v>86547</c:v>
                </c:pt>
                <c:pt idx="90">
                  <c:v>82944</c:v>
                </c:pt>
                <c:pt idx="91">
                  <c:v>111908</c:v>
                </c:pt>
                <c:pt idx="92">
                  <c:v>70115</c:v>
                </c:pt>
                <c:pt idx="93">
                  <c:v>63829</c:v>
                </c:pt>
                <c:pt idx="94">
                  <c:v>131818</c:v>
                </c:pt>
                <c:pt idx="95">
                  <c:v>56666</c:v>
                </c:pt>
                <c:pt idx="96">
                  <c:v>90022</c:v>
                </c:pt>
                <c:pt idx="97">
                  <c:v>81455</c:v>
                </c:pt>
                <c:pt idx="98">
                  <c:v>73126</c:v>
                </c:pt>
                <c:pt idx="99">
                  <c:v>94570</c:v>
                </c:pt>
                <c:pt idx="100">
                  <c:v>68186</c:v>
                </c:pt>
                <c:pt idx="101">
                  <c:v>75896</c:v>
                </c:pt>
                <c:pt idx="102">
                  <c:v>98677</c:v>
                </c:pt>
              </c:numCache>
            </c:numRef>
          </c:yVal>
          <c:smooth val="0"/>
          <c:extLst>
            <c:ext xmlns:c15="http://schemas.microsoft.com/office/drawing/2012/chart" uri="{02D57815-91ED-43cb-92C2-25804820EDAC}">
              <c15:filteredSeriesTitle>
                <c15:tx>
                  <c:strRef>
                    <c:extLst>
                      <c:ext uri="{02D57815-91ED-43cb-92C2-25804820EDAC}">
                        <c15:formulaRef>
                          <c15:sqref>'図7-13・図7-14・図7-15・図7-16・図7-17'!$G$1</c15:sqref>
                        </c15:formulaRef>
                      </c:ext>
                    </c:extLst>
                    <c:strCache>
                      <c:ptCount val="1"/>
                      <c:pt idx="0">
                        <c:v>月間売上高</c:v>
                      </c:pt>
                    </c:strCache>
                  </c:strRef>
                </c15:tx>
              </c15:filteredSeriesTitle>
            </c:ext>
            <c:ext xmlns:c16="http://schemas.microsoft.com/office/drawing/2014/chart" uri="{C3380CC4-5D6E-409C-BE32-E72D297353CC}">
              <c16:uniqueId val="{00000001-019B-4C5D-87E9-81E4F70F6528}"/>
            </c:ext>
          </c:extLst>
        </c:ser>
        <c:dLbls>
          <c:showLegendKey val="0"/>
          <c:showVal val="0"/>
          <c:showCatName val="0"/>
          <c:showSerName val="0"/>
          <c:showPercent val="0"/>
          <c:showBubbleSize val="0"/>
        </c:dLbls>
        <c:axId val="721058008"/>
        <c:axId val="721055128"/>
      </c:scatterChart>
      <c:valAx>
        <c:axId val="72105800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駐車場台数（単位：台）</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5128"/>
        <c:crosses val="autoZero"/>
        <c:crossBetween val="midCat"/>
      </c:valAx>
      <c:valAx>
        <c:axId val="7210551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月間売上高（単位：千円）</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800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3810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3.8157042869641292E-2"/>
                  <c:y val="0.27008384368620592"/>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trendlineLbl>
          </c:trendline>
          <c:xVal>
            <c:numRef>
              <c:f>'図7-13・図7-14・図7-15・図7-16・図7-17'!$F$2:$F$104</c:f>
              <c:numCache>
                <c:formatCode>General</c:formatCode>
                <c:ptCount val="103"/>
                <c:pt idx="0">
                  <c:v>12</c:v>
                </c:pt>
                <c:pt idx="1">
                  <c:v>3</c:v>
                </c:pt>
                <c:pt idx="2">
                  <c:v>19</c:v>
                </c:pt>
                <c:pt idx="3">
                  <c:v>9</c:v>
                </c:pt>
                <c:pt idx="4">
                  <c:v>16</c:v>
                </c:pt>
                <c:pt idx="5">
                  <c:v>2</c:v>
                </c:pt>
                <c:pt idx="6">
                  <c:v>10</c:v>
                </c:pt>
                <c:pt idx="7">
                  <c:v>5</c:v>
                </c:pt>
                <c:pt idx="8">
                  <c:v>7</c:v>
                </c:pt>
                <c:pt idx="9">
                  <c:v>17</c:v>
                </c:pt>
                <c:pt idx="10">
                  <c:v>8</c:v>
                </c:pt>
                <c:pt idx="11">
                  <c:v>13</c:v>
                </c:pt>
                <c:pt idx="12">
                  <c:v>7</c:v>
                </c:pt>
                <c:pt idx="13">
                  <c:v>8</c:v>
                </c:pt>
                <c:pt idx="14">
                  <c:v>2</c:v>
                </c:pt>
                <c:pt idx="15">
                  <c:v>20</c:v>
                </c:pt>
                <c:pt idx="16">
                  <c:v>20</c:v>
                </c:pt>
                <c:pt idx="17">
                  <c:v>21</c:v>
                </c:pt>
                <c:pt idx="18">
                  <c:v>19</c:v>
                </c:pt>
                <c:pt idx="19">
                  <c:v>20</c:v>
                </c:pt>
                <c:pt idx="20">
                  <c:v>20</c:v>
                </c:pt>
                <c:pt idx="21">
                  <c:v>2</c:v>
                </c:pt>
                <c:pt idx="22">
                  <c:v>11</c:v>
                </c:pt>
                <c:pt idx="23">
                  <c:v>19</c:v>
                </c:pt>
                <c:pt idx="24">
                  <c:v>5</c:v>
                </c:pt>
                <c:pt idx="25">
                  <c:v>7</c:v>
                </c:pt>
                <c:pt idx="26">
                  <c:v>18</c:v>
                </c:pt>
                <c:pt idx="27">
                  <c:v>3</c:v>
                </c:pt>
                <c:pt idx="28">
                  <c:v>16</c:v>
                </c:pt>
                <c:pt idx="29">
                  <c:v>13</c:v>
                </c:pt>
                <c:pt idx="30">
                  <c:v>13</c:v>
                </c:pt>
                <c:pt idx="31">
                  <c:v>13</c:v>
                </c:pt>
                <c:pt idx="32">
                  <c:v>14</c:v>
                </c:pt>
                <c:pt idx="33">
                  <c:v>18</c:v>
                </c:pt>
                <c:pt idx="34">
                  <c:v>13</c:v>
                </c:pt>
                <c:pt idx="35">
                  <c:v>5</c:v>
                </c:pt>
                <c:pt idx="36">
                  <c:v>19</c:v>
                </c:pt>
                <c:pt idx="37">
                  <c:v>4</c:v>
                </c:pt>
                <c:pt idx="38">
                  <c:v>5</c:v>
                </c:pt>
                <c:pt idx="39">
                  <c:v>15</c:v>
                </c:pt>
                <c:pt idx="40">
                  <c:v>2</c:v>
                </c:pt>
                <c:pt idx="41">
                  <c:v>4</c:v>
                </c:pt>
                <c:pt idx="42">
                  <c:v>15</c:v>
                </c:pt>
                <c:pt idx="43">
                  <c:v>11</c:v>
                </c:pt>
                <c:pt idx="44">
                  <c:v>10</c:v>
                </c:pt>
                <c:pt idx="45">
                  <c:v>2</c:v>
                </c:pt>
                <c:pt idx="46">
                  <c:v>2</c:v>
                </c:pt>
                <c:pt idx="47">
                  <c:v>5</c:v>
                </c:pt>
                <c:pt idx="48">
                  <c:v>7</c:v>
                </c:pt>
                <c:pt idx="49">
                  <c:v>11</c:v>
                </c:pt>
                <c:pt idx="50">
                  <c:v>20</c:v>
                </c:pt>
                <c:pt idx="51">
                  <c:v>15</c:v>
                </c:pt>
                <c:pt idx="52">
                  <c:v>3</c:v>
                </c:pt>
                <c:pt idx="53">
                  <c:v>18</c:v>
                </c:pt>
                <c:pt idx="54">
                  <c:v>20</c:v>
                </c:pt>
                <c:pt idx="55">
                  <c:v>7</c:v>
                </c:pt>
                <c:pt idx="56">
                  <c:v>17</c:v>
                </c:pt>
                <c:pt idx="57">
                  <c:v>18</c:v>
                </c:pt>
                <c:pt idx="58">
                  <c:v>7</c:v>
                </c:pt>
                <c:pt idx="59">
                  <c:v>10</c:v>
                </c:pt>
                <c:pt idx="60">
                  <c:v>16</c:v>
                </c:pt>
                <c:pt idx="61">
                  <c:v>7</c:v>
                </c:pt>
                <c:pt idx="62">
                  <c:v>4</c:v>
                </c:pt>
                <c:pt idx="63">
                  <c:v>13</c:v>
                </c:pt>
                <c:pt idx="64">
                  <c:v>9</c:v>
                </c:pt>
                <c:pt idx="65">
                  <c:v>5</c:v>
                </c:pt>
                <c:pt idx="66">
                  <c:v>7</c:v>
                </c:pt>
                <c:pt idx="67">
                  <c:v>3</c:v>
                </c:pt>
                <c:pt idx="68">
                  <c:v>7</c:v>
                </c:pt>
                <c:pt idx="69">
                  <c:v>10</c:v>
                </c:pt>
                <c:pt idx="70">
                  <c:v>14</c:v>
                </c:pt>
                <c:pt idx="71">
                  <c:v>9</c:v>
                </c:pt>
                <c:pt idx="72">
                  <c:v>21</c:v>
                </c:pt>
                <c:pt idx="73">
                  <c:v>20</c:v>
                </c:pt>
                <c:pt idx="74">
                  <c:v>14</c:v>
                </c:pt>
                <c:pt idx="75">
                  <c:v>11</c:v>
                </c:pt>
                <c:pt idx="76">
                  <c:v>17</c:v>
                </c:pt>
                <c:pt idx="77">
                  <c:v>10</c:v>
                </c:pt>
                <c:pt idx="78">
                  <c:v>11</c:v>
                </c:pt>
                <c:pt idx="79">
                  <c:v>9</c:v>
                </c:pt>
                <c:pt idx="80">
                  <c:v>8</c:v>
                </c:pt>
                <c:pt idx="81">
                  <c:v>15</c:v>
                </c:pt>
                <c:pt idx="82">
                  <c:v>4</c:v>
                </c:pt>
                <c:pt idx="83">
                  <c:v>2</c:v>
                </c:pt>
                <c:pt idx="84">
                  <c:v>15</c:v>
                </c:pt>
                <c:pt idx="85">
                  <c:v>4</c:v>
                </c:pt>
                <c:pt idx="86">
                  <c:v>21</c:v>
                </c:pt>
                <c:pt idx="87">
                  <c:v>12</c:v>
                </c:pt>
                <c:pt idx="88">
                  <c:v>4</c:v>
                </c:pt>
                <c:pt idx="89">
                  <c:v>14</c:v>
                </c:pt>
                <c:pt idx="90">
                  <c:v>8</c:v>
                </c:pt>
                <c:pt idx="91">
                  <c:v>13</c:v>
                </c:pt>
                <c:pt idx="92">
                  <c:v>10</c:v>
                </c:pt>
                <c:pt idx="93">
                  <c:v>4</c:v>
                </c:pt>
                <c:pt idx="94">
                  <c:v>2</c:v>
                </c:pt>
                <c:pt idx="95">
                  <c:v>19</c:v>
                </c:pt>
                <c:pt idx="96">
                  <c:v>6</c:v>
                </c:pt>
                <c:pt idx="97">
                  <c:v>16</c:v>
                </c:pt>
                <c:pt idx="98">
                  <c:v>17</c:v>
                </c:pt>
                <c:pt idx="99">
                  <c:v>10</c:v>
                </c:pt>
                <c:pt idx="100">
                  <c:v>15</c:v>
                </c:pt>
                <c:pt idx="101">
                  <c:v>2</c:v>
                </c:pt>
                <c:pt idx="102">
                  <c:v>11</c:v>
                </c:pt>
              </c:numCache>
            </c:numRef>
          </c:xVal>
          <c:yVal>
            <c:numRef>
              <c:f>'図7-13・図7-14・図7-15・図7-16・図7-17'!$G$2:$G$104</c:f>
              <c:numCache>
                <c:formatCode>General</c:formatCode>
                <c:ptCount val="103"/>
                <c:pt idx="0">
                  <c:v>130069</c:v>
                </c:pt>
                <c:pt idx="1">
                  <c:v>72981</c:v>
                </c:pt>
                <c:pt idx="2">
                  <c:v>84050</c:v>
                </c:pt>
                <c:pt idx="3">
                  <c:v>108947</c:v>
                </c:pt>
                <c:pt idx="4">
                  <c:v>65733</c:v>
                </c:pt>
                <c:pt idx="5">
                  <c:v>114216</c:v>
                </c:pt>
                <c:pt idx="6">
                  <c:v>151832</c:v>
                </c:pt>
                <c:pt idx="7">
                  <c:v>108936</c:v>
                </c:pt>
                <c:pt idx="8">
                  <c:v>61567</c:v>
                </c:pt>
                <c:pt idx="9">
                  <c:v>88578</c:v>
                </c:pt>
                <c:pt idx="10">
                  <c:v>113723</c:v>
                </c:pt>
                <c:pt idx="11">
                  <c:v>106408</c:v>
                </c:pt>
                <c:pt idx="12">
                  <c:v>109693</c:v>
                </c:pt>
                <c:pt idx="13">
                  <c:v>88380</c:v>
                </c:pt>
                <c:pt idx="14">
                  <c:v>109620</c:v>
                </c:pt>
                <c:pt idx="15">
                  <c:v>71315</c:v>
                </c:pt>
                <c:pt idx="16">
                  <c:v>83900</c:v>
                </c:pt>
                <c:pt idx="17">
                  <c:v>96660</c:v>
                </c:pt>
                <c:pt idx="18">
                  <c:v>99858</c:v>
                </c:pt>
                <c:pt idx="19">
                  <c:v>87870</c:v>
                </c:pt>
                <c:pt idx="20">
                  <c:v>84938</c:v>
                </c:pt>
                <c:pt idx="21">
                  <c:v>82622</c:v>
                </c:pt>
                <c:pt idx="22">
                  <c:v>63972</c:v>
                </c:pt>
                <c:pt idx="23">
                  <c:v>98406</c:v>
                </c:pt>
                <c:pt idx="24">
                  <c:v>90889</c:v>
                </c:pt>
                <c:pt idx="25">
                  <c:v>103463</c:v>
                </c:pt>
                <c:pt idx="26">
                  <c:v>118933</c:v>
                </c:pt>
                <c:pt idx="27">
                  <c:v>101365</c:v>
                </c:pt>
                <c:pt idx="28">
                  <c:v>82873</c:v>
                </c:pt>
                <c:pt idx="29">
                  <c:v>104164</c:v>
                </c:pt>
                <c:pt idx="30">
                  <c:v>139260</c:v>
                </c:pt>
                <c:pt idx="31">
                  <c:v>73440</c:v>
                </c:pt>
                <c:pt idx="32">
                  <c:v>113950</c:v>
                </c:pt>
                <c:pt idx="33">
                  <c:v>132638</c:v>
                </c:pt>
                <c:pt idx="34">
                  <c:v>80057</c:v>
                </c:pt>
                <c:pt idx="35">
                  <c:v>67094</c:v>
                </c:pt>
                <c:pt idx="36">
                  <c:v>85680</c:v>
                </c:pt>
                <c:pt idx="37">
                  <c:v>92411</c:v>
                </c:pt>
                <c:pt idx="38">
                  <c:v>85678</c:v>
                </c:pt>
                <c:pt idx="39">
                  <c:v>99828</c:v>
                </c:pt>
                <c:pt idx="40">
                  <c:v>70993</c:v>
                </c:pt>
                <c:pt idx="41">
                  <c:v>100876</c:v>
                </c:pt>
                <c:pt idx="42">
                  <c:v>96657</c:v>
                </c:pt>
                <c:pt idx="43">
                  <c:v>83866</c:v>
                </c:pt>
                <c:pt idx="44">
                  <c:v>96430</c:v>
                </c:pt>
                <c:pt idx="45">
                  <c:v>108958</c:v>
                </c:pt>
                <c:pt idx="46">
                  <c:v>81130</c:v>
                </c:pt>
                <c:pt idx="47">
                  <c:v>56795</c:v>
                </c:pt>
                <c:pt idx="48">
                  <c:v>65474</c:v>
                </c:pt>
                <c:pt idx="49">
                  <c:v>119310</c:v>
                </c:pt>
                <c:pt idx="50">
                  <c:v>95088</c:v>
                </c:pt>
                <c:pt idx="51">
                  <c:v>85748</c:v>
                </c:pt>
                <c:pt idx="52">
                  <c:v>97889</c:v>
                </c:pt>
                <c:pt idx="53">
                  <c:v>94687</c:v>
                </c:pt>
                <c:pt idx="54">
                  <c:v>115097</c:v>
                </c:pt>
                <c:pt idx="55">
                  <c:v>90498</c:v>
                </c:pt>
                <c:pt idx="56">
                  <c:v>76464</c:v>
                </c:pt>
                <c:pt idx="57">
                  <c:v>93521</c:v>
                </c:pt>
                <c:pt idx="58">
                  <c:v>117816</c:v>
                </c:pt>
                <c:pt idx="59">
                  <c:v>138499</c:v>
                </c:pt>
                <c:pt idx="60">
                  <c:v>80050</c:v>
                </c:pt>
                <c:pt idx="61">
                  <c:v>86426</c:v>
                </c:pt>
                <c:pt idx="62">
                  <c:v>89279</c:v>
                </c:pt>
                <c:pt idx="63">
                  <c:v>87695</c:v>
                </c:pt>
                <c:pt idx="64">
                  <c:v>73410</c:v>
                </c:pt>
                <c:pt idx="65">
                  <c:v>75248</c:v>
                </c:pt>
                <c:pt idx="66">
                  <c:v>110890</c:v>
                </c:pt>
                <c:pt idx="67">
                  <c:v>114941</c:v>
                </c:pt>
                <c:pt idx="68">
                  <c:v>105618</c:v>
                </c:pt>
                <c:pt idx="69">
                  <c:v>105119</c:v>
                </c:pt>
                <c:pt idx="70">
                  <c:v>56822</c:v>
                </c:pt>
                <c:pt idx="71">
                  <c:v>99609</c:v>
                </c:pt>
                <c:pt idx="72">
                  <c:v>97330</c:v>
                </c:pt>
                <c:pt idx="73">
                  <c:v>74369</c:v>
                </c:pt>
                <c:pt idx="74">
                  <c:v>71668</c:v>
                </c:pt>
                <c:pt idx="75">
                  <c:v>66600</c:v>
                </c:pt>
                <c:pt idx="76">
                  <c:v>75330</c:v>
                </c:pt>
                <c:pt idx="77">
                  <c:v>53801</c:v>
                </c:pt>
                <c:pt idx="78">
                  <c:v>110423</c:v>
                </c:pt>
                <c:pt idx="79">
                  <c:v>93211</c:v>
                </c:pt>
                <c:pt idx="80">
                  <c:v>102898</c:v>
                </c:pt>
                <c:pt idx="81">
                  <c:v>132804</c:v>
                </c:pt>
                <c:pt idx="82">
                  <c:v>62227</c:v>
                </c:pt>
                <c:pt idx="83">
                  <c:v>78074</c:v>
                </c:pt>
                <c:pt idx="84">
                  <c:v>70525</c:v>
                </c:pt>
                <c:pt idx="85">
                  <c:v>93516</c:v>
                </c:pt>
                <c:pt idx="86">
                  <c:v>140392</c:v>
                </c:pt>
                <c:pt idx="87">
                  <c:v>73804</c:v>
                </c:pt>
                <c:pt idx="88">
                  <c:v>118030</c:v>
                </c:pt>
                <c:pt idx="89">
                  <c:v>86547</c:v>
                </c:pt>
                <c:pt idx="90">
                  <c:v>82944</c:v>
                </c:pt>
                <c:pt idx="91">
                  <c:v>111908</c:v>
                </c:pt>
                <c:pt idx="92">
                  <c:v>70115</c:v>
                </c:pt>
                <c:pt idx="93">
                  <c:v>63829</c:v>
                </c:pt>
                <c:pt idx="94">
                  <c:v>131818</c:v>
                </c:pt>
                <c:pt idx="95">
                  <c:v>56666</c:v>
                </c:pt>
                <c:pt idx="96">
                  <c:v>90022</c:v>
                </c:pt>
                <c:pt idx="97">
                  <c:v>81455</c:v>
                </c:pt>
                <c:pt idx="98">
                  <c:v>73126</c:v>
                </c:pt>
                <c:pt idx="99">
                  <c:v>94570</c:v>
                </c:pt>
                <c:pt idx="100">
                  <c:v>68186</c:v>
                </c:pt>
                <c:pt idx="101">
                  <c:v>75896</c:v>
                </c:pt>
                <c:pt idx="102">
                  <c:v>98677</c:v>
                </c:pt>
              </c:numCache>
            </c:numRef>
          </c:yVal>
          <c:smooth val="0"/>
          <c:extLst>
            <c:ext xmlns:c15="http://schemas.microsoft.com/office/drawing/2012/chart" uri="{02D57815-91ED-43cb-92C2-25804820EDAC}">
              <c15:filteredSeriesTitle>
                <c15:tx>
                  <c:strRef>
                    <c:extLst>
                      <c:ext uri="{02D57815-91ED-43cb-92C2-25804820EDAC}">
                        <c15:formulaRef>
                          <c15:sqref>'図7-13・図7-14・図7-15・図7-16・図7-17'!$G$1</c15:sqref>
                        </c15:formulaRef>
                      </c:ext>
                    </c:extLst>
                    <c:strCache>
                      <c:ptCount val="1"/>
                      <c:pt idx="0">
                        <c:v>月間売上高</c:v>
                      </c:pt>
                    </c:strCache>
                  </c:strRef>
                </c15:tx>
              </c15:filteredSeriesTitle>
            </c:ext>
            <c:ext xmlns:c16="http://schemas.microsoft.com/office/drawing/2014/chart" uri="{C3380CC4-5D6E-409C-BE32-E72D297353CC}">
              <c16:uniqueId val="{00000001-83F1-4EF7-B360-855FD6CE6C95}"/>
            </c:ext>
          </c:extLst>
        </c:ser>
        <c:dLbls>
          <c:showLegendKey val="0"/>
          <c:showVal val="0"/>
          <c:showCatName val="0"/>
          <c:showSerName val="0"/>
          <c:showPercent val="0"/>
          <c:showBubbleSize val="0"/>
        </c:dLbls>
        <c:axId val="721058008"/>
        <c:axId val="721055128"/>
      </c:scatterChart>
      <c:valAx>
        <c:axId val="72105800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競合店舗数（単位：軒）</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5128"/>
        <c:crosses val="autoZero"/>
        <c:crossBetween val="midCat"/>
      </c:valAx>
      <c:valAx>
        <c:axId val="7210551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月間売上高（単位：千円）</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800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38100" cap="rnd">
              <a:noFill/>
              <a:round/>
            </a:ln>
            <a:effectLst/>
          </c:spPr>
          <c:marker>
            <c:symbol val="circle"/>
            <c:size val="5"/>
            <c:spPr>
              <a:solidFill>
                <a:schemeClr val="accent1"/>
              </a:solidFill>
              <a:ln w="9525">
                <a:solidFill>
                  <a:schemeClr val="accent1"/>
                </a:solidFill>
              </a:ln>
              <a:effectLst/>
            </c:spPr>
          </c:marker>
          <c:trendline>
            <c:spPr>
              <a:ln w="19050" cap="rnd">
                <a:solidFill>
                  <a:schemeClr val="accent1"/>
                </a:solidFill>
                <a:prstDash val="sysDot"/>
              </a:ln>
              <a:effectLst/>
            </c:spPr>
            <c:trendlineType val="linear"/>
            <c:dispRSqr val="1"/>
            <c:dispEq val="1"/>
            <c:trendlineLbl>
              <c:layout>
                <c:manualLayout>
                  <c:x val="-0.40878453111421276"/>
                  <c:y val="-0.11110819480898221"/>
                </c:manualLayout>
              </c:layout>
              <c:numFmt formatCode="General" sourceLinked="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trendlineLbl>
          </c:trendline>
          <c:xVal>
            <c:numRef>
              <c:f>'図7-13・図7-14・図7-15・図7-16・図7-17'!$B$2:$B$104</c:f>
              <c:numCache>
                <c:formatCode>General</c:formatCode>
                <c:ptCount val="103"/>
                <c:pt idx="0">
                  <c:v>1500</c:v>
                </c:pt>
                <c:pt idx="1">
                  <c:v>1010</c:v>
                </c:pt>
                <c:pt idx="2">
                  <c:v>1260</c:v>
                </c:pt>
                <c:pt idx="3">
                  <c:v>1180</c:v>
                </c:pt>
                <c:pt idx="4">
                  <c:v>1160</c:v>
                </c:pt>
                <c:pt idx="5">
                  <c:v>1290</c:v>
                </c:pt>
                <c:pt idx="6">
                  <c:v>1050</c:v>
                </c:pt>
                <c:pt idx="7">
                  <c:v>1190</c:v>
                </c:pt>
                <c:pt idx="8">
                  <c:v>1530</c:v>
                </c:pt>
                <c:pt idx="9">
                  <c:v>1140</c:v>
                </c:pt>
                <c:pt idx="10">
                  <c:v>1000</c:v>
                </c:pt>
                <c:pt idx="11">
                  <c:v>1520</c:v>
                </c:pt>
                <c:pt idx="12">
                  <c:v>1500</c:v>
                </c:pt>
                <c:pt idx="13">
                  <c:v>1330</c:v>
                </c:pt>
                <c:pt idx="14">
                  <c:v>1000</c:v>
                </c:pt>
                <c:pt idx="15">
                  <c:v>1500</c:v>
                </c:pt>
                <c:pt idx="16">
                  <c:v>1500</c:v>
                </c:pt>
                <c:pt idx="17">
                  <c:v>1110</c:v>
                </c:pt>
                <c:pt idx="18">
                  <c:v>1780</c:v>
                </c:pt>
                <c:pt idx="19">
                  <c:v>1540</c:v>
                </c:pt>
                <c:pt idx="20">
                  <c:v>820</c:v>
                </c:pt>
                <c:pt idx="21">
                  <c:v>1040</c:v>
                </c:pt>
                <c:pt idx="22">
                  <c:v>1800</c:v>
                </c:pt>
                <c:pt idx="23">
                  <c:v>1000</c:v>
                </c:pt>
                <c:pt idx="24">
                  <c:v>1000</c:v>
                </c:pt>
                <c:pt idx="25">
                  <c:v>1590</c:v>
                </c:pt>
                <c:pt idx="26">
                  <c:v>1000</c:v>
                </c:pt>
                <c:pt idx="27">
                  <c:v>1160</c:v>
                </c:pt>
                <c:pt idx="28">
                  <c:v>1290</c:v>
                </c:pt>
                <c:pt idx="29">
                  <c:v>1000</c:v>
                </c:pt>
                <c:pt idx="30">
                  <c:v>810</c:v>
                </c:pt>
                <c:pt idx="31">
                  <c:v>900</c:v>
                </c:pt>
                <c:pt idx="32">
                  <c:v>980</c:v>
                </c:pt>
                <c:pt idx="33">
                  <c:v>1060</c:v>
                </c:pt>
                <c:pt idx="34">
                  <c:v>1500</c:v>
                </c:pt>
                <c:pt idx="35">
                  <c:v>1520</c:v>
                </c:pt>
                <c:pt idx="36">
                  <c:v>810</c:v>
                </c:pt>
                <c:pt idx="37">
                  <c:v>1350</c:v>
                </c:pt>
                <c:pt idx="38">
                  <c:v>900</c:v>
                </c:pt>
                <c:pt idx="39">
                  <c:v>1140</c:v>
                </c:pt>
                <c:pt idx="40">
                  <c:v>1210</c:v>
                </c:pt>
                <c:pt idx="41">
                  <c:v>1540</c:v>
                </c:pt>
                <c:pt idx="42">
                  <c:v>1080</c:v>
                </c:pt>
                <c:pt idx="43">
                  <c:v>1480</c:v>
                </c:pt>
                <c:pt idx="44">
                  <c:v>920</c:v>
                </c:pt>
                <c:pt idx="45">
                  <c:v>950</c:v>
                </c:pt>
                <c:pt idx="46">
                  <c:v>1200</c:v>
                </c:pt>
                <c:pt idx="47">
                  <c:v>1130</c:v>
                </c:pt>
                <c:pt idx="48">
                  <c:v>950</c:v>
                </c:pt>
                <c:pt idx="49">
                  <c:v>1210</c:v>
                </c:pt>
                <c:pt idx="50">
                  <c:v>1160</c:v>
                </c:pt>
                <c:pt idx="51">
                  <c:v>950</c:v>
                </c:pt>
                <c:pt idx="52">
                  <c:v>1290</c:v>
                </c:pt>
                <c:pt idx="53">
                  <c:v>1550</c:v>
                </c:pt>
                <c:pt idx="54">
                  <c:v>1250</c:v>
                </c:pt>
                <c:pt idx="55">
                  <c:v>880</c:v>
                </c:pt>
                <c:pt idx="56">
                  <c:v>1440</c:v>
                </c:pt>
                <c:pt idx="57">
                  <c:v>1330</c:v>
                </c:pt>
                <c:pt idx="58">
                  <c:v>1470</c:v>
                </c:pt>
                <c:pt idx="59">
                  <c:v>1060</c:v>
                </c:pt>
                <c:pt idx="60">
                  <c:v>1070</c:v>
                </c:pt>
                <c:pt idx="61">
                  <c:v>1350</c:v>
                </c:pt>
                <c:pt idx="62">
                  <c:v>1210</c:v>
                </c:pt>
                <c:pt idx="63">
                  <c:v>1000</c:v>
                </c:pt>
                <c:pt idx="64">
                  <c:v>1290</c:v>
                </c:pt>
                <c:pt idx="65">
                  <c:v>880</c:v>
                </c:pt>
                <c:pt idx="66">
                  <c:v>820</c:v>
                </c:pt>
                <c:pt idx="67">
                  <c:v>1470</c:v>
                </c:pt>
                <c:pt idx="68">
                  <c:v>1440</c:v>
                </c:pt>
                <c:pt idx="69">
                  <c:v>880</c:v>
                </c:pt>
                <c:pt idx="70">
                  <c:v>1080</c:v>
                </c:pt>
                <c:pt idx="71">
                  <c:v>1110</c:v>
                </c:pt>
                <c:pt idx="72">
                  <c:v>1310</c:v>
                </c:pt>
                <c:pt idx="73">
                  <c:v>1490</c:v>
                </c:pt>
                <c:pt idx="74">
                  <c:v>1300</c:v>
                </c:pt>
                <c:pt idx="75">
                  <c:v>1250</c:v>
                </c:pt>
                <c:pt idx="76">
                  <c:v>1250</c:v>
                </c:pt>
                <c:pt idx="77">
                  <c:v>830</c:v>
                </c:pt>
                <c:pt idx="78">
                  <c:v>1140</c:v>
                </c:pt>
                <c:pt idx="79">
                  <c:v>840</c:v>
                </c:pt>
                <c:pt idx="80">
                  <c:v>970</c:v>
                </c:pt>
                <c:pt idx="81">
                  <c:v>1440</c:v>
                </c:pt>
                <c:pt idx="82">
                  <c:v>1080</c:v>
                </c:pt>
                <c:pt idx="83">
                  <c:v>980</c:v>
                </c:pt>
                <c:pt idx="84">
                  <c:v>980</c:v>
                </c:pt>
                <c:pt idx="85">
                  <c:v>1130</c:v>
                </c:pt>
                <c:pt idx="86">
                  <c:v>960</c:v>
                </c:pt>
                <c:pt idx="87">
                  <c:v>1800</c:v>
                </c:pt>
                <c:pt idx="88">
                  <c:v>1400</c:v>
                </c:pt>
                <c:pt idx="89">
                  <c:v>1510</c:v>
                </c:pt>
                <c:pt idx="90">
                  <c:v>820</c:v>
                </c:pt>
                <c:pt idx="91">
                  <c:v>1530</c:v>
                </c:pt>
                <c:pt idx="92">
                  <c:v>1380</c:v>
                </c:pt>
                <c:pt idx="93">
                  <c:v>870</c:v>
                </c:pt>
                <c:pt idx="94">
                  <c:v>1200</c:v>
                </c:pt>
                <c:pt idx="95">
                  <c:v>940</c:v>
                </c:pt>
                <c:pt idx="96">
                  <c:v>1130</c:v>
                </c:pt>
                <c:pt idx="97">
                  <c:v>1030</c:v>
                </c:pt>
                <c:pt idx="98">
                  <c:v>1500</c:v>
                </c:pt>
                <c:pt idx="99">
                  <c:v>1080</c:v>
                </c:pt>
                <c:pt idx="100">
                  <c:v>1600</c:v>
                </c:pt>
                <c:pt idx="101">
                  <c:v>1180</c:v>
                </c:pt>
                <c:pt idx="102">
                  <c:v>1280</c:v>
                </c:pt>
              </c:numCache>
            </c:numRef>
          </c:xVal>
          <c:yVal>
            <c:numRef>
              <c:f>'図7-13・図7-14・図7-15・図7-16・図7-17'!$G$2:$G$104</c:f>
              <c:numCache>
                <c:formatCode>General</c:formatCode>
                <c:ptCount val="103"/>
                <c:pt idx="0">
                  <c:v>130069</c:v>
                </c:pt>
                <c:pt idx="1">
                  <c:v>72981</c:v>
                </c:pt>
                <c:pt idx="2">
                  <c:v>84050</c:v>
                </c:pt>
                <c:pt idx="3">
                  <c:v>108947</c:v>
                </c:pt>
                <c:pt idx="4">
                  <c:v>65733</c:v>
                </c:pt>
                <c:pt idx="5">
                  <c:v>114216</c:v>
                </c:pt>
                <c:pt idx="6">
                  <c:v>151832</c:v>
                </c:pt>
                <c:pt idx="7">
                  <c:v>108936</c:v>
                </c:pt>
                <c:pt idx="8">
                  <c:v>61567</c:v>
                </c:pt>
                <c:pt idx="9">
                  <c:v>88578</c:v>
                </c:pt>
                <c:pt idx="10">
                  <c:v>113723</c:v>
                </c:pt>
                <c:pt idx="11">
                  <c:v>106408</c:v>
                </c:pt>
                <c:pt idx="12">
                  <c:v>109693</c:v>
                </c:pt>
                <c:pt idx="13">
                  <c:v>88380</c:v>
                </c:pt>
                <c:pt idx="14">
                  <c:v>109620</c:v>
                </c:pt>
                <c:pt idx="15">
                  <c:v>71315</c:v>
                </c:pt>
                <c:pt idx="16">
                  <c:v>83900</c:v>
                </c:pt>
                <c:pt idx="17">
                  <c:v>96660</c:v>
                </c:pt>
                <c:pt idx="18">
                  <c:v>99858</c:v>
                </c:pt>
                <c:pt idx="19">
                  <c:v>87870</c:v>
                </c:pt>
                <c:pt idx="20">
                  <c:v>84938</c:v>
                </c:pt>
                <c:pt idx="21">
                  <c:v>82622</c:v>
                </c:pt>
                <c:pt idx="22">
                  <c:v>63972</c:v>
                </c:pt>
                <c:pt idx="23">
                  <c:v>98406</c:v>
                </c:pt>
                <c:pt idx="24">
                  <c:v>90889</c:v>
                </c:pt>
                <c:pt idx="25">
                  <c:v>103463</c:v>
                </c:pt>
                <c:pt idx="26">
                  <c:v>118933</c:v>
                </c:pt>
                <c:pt idx="27">
                  <c:v>101365</c:v>
                </c:pt>
                <c:pt idx="28">
                  <c:v>82873</c:v>
                </c:pt>
                <c:pt idx="29">
                  <c:v>104164</c:v>
                </c:pt>
                <c:pt idx="30">
                  <c:v>139260</c:v>
                </c:pt>
                <c:pt idx="31">
                  <c:v>73440</c:v>
                </c:pt>
                <c:pt idx="32">
                  <c:v>113950</c:v>
                </c:pt>
                <c:pt idx="33">
                  <c:v>132638</c:v>
                </c:pt>
                <c:pt idx="34">
                  <c:v>80057</c:v>
                </c:pt>
                <c:pt idx="35">
                  <c:v>67094</c:v>
                </c:pt>
                <c:pt idx="36">
                  <c:v>85680</c:v>
                </c:pt>
                <c:pt idx="37">
                  <c:v>92411</c:v>
                </c:pt>
                <c:pt idx="38">
                  <c:v>85678</c:v>
                </c:pt>
                <c:pt idx="39">
                  <c:v>99828</c:v>
                </c:pt>
                <c:pt idx="40">
                  <c:v>70993</c:v>
                </c:pt>
                <c:pt idx="41">
                  <c:v>100876</c:v>
                </c:pt>
                <c:pt idx="42">
                  <c:v>96657</c:v>
                </c:pt>
                <c:pt idx="43">
                  <c:v>83866</c:v>
                </c:pt>
                <c:pt idx="44">
                  <c:v>96430</c:v>
                </c:pt>
                <c:pt idx="45">
                  <c:v>108958</c:v>
                </c:pt>
                <c:pt idx="46">
                  <c:v>81130</c:v>
                </c:pt>
                <c:pt idx="47">
                  <c:v>56795</c:v>
                </c:pt>
                <c:pt idx="48">
                  <c:v>65474</c:v>
                </c:pt>
                <c:pt idx="49">
                  <c:v>119310</c:v>
                </c:pt>
                <c:pt idx="50">
                  <c:v>95088</c:v>
                </c:pt>
                <c:pt idx="51">
                  <c:v>85748</c:v>
                </c:pt>
                <c:pt idx="52">
                  <c:v>97889</c:v>
                </c:pt>
                <c:pt idx="53">
                  <c:v>94687</c:v>
                </c:pt>
                <c:pt idx="54">
                  <c:v>115097</c:v>
                </c:pt>
                <c:pt idx="55">
                  <c:v>90498</c:v>
                </c:pt>
                <c:pt idx="56">
                  <c:v>76464</c:v>
                </c:pt>
                <c:pt idx="57">
                  <c:v>93521</c:v>
                </c:pt>
                <c:pt idx="58">
                  <c:v>117816</c:v>
                </c:pt>
                <c:pt idx="59">
                  <c:v>138499</c:v>
                </c:pt>
                <c:pt idx="60">
                  <c:v>80050</c:v>
                </c:pt>
                <c:pt idx="61">
                  <c:v>86426</c:v>
                </c:pt>
                <c:pt idx="62">
                  <c:v>89279</c:v>
                </c:pt>
                <c:pt idx="63">
                  <c:v>87695</c:v>
                </c:pt>
                <c:pt idx="64">
                  <c:v>73410</c:v>
                </c:pt>
                <c:pt idx="65">
                  <c:v>75248</c:v>
                </c:pt>
                <c:pt idx="66">
                  <c:v>110890</c:v>
                </c:pt>
                <c:pt idx="67">
                  <c:v>114941</c:v>
                </c:pt>
                <c:pt idx="68">
                  <c:v>105618</c:v>
                </c:pt>
                <c:pt idx="69">
                  <c:v>105119</c:v>
                </c:pt>
                <c:pt idx="70">
                  <c:v>56822</c:v>
                </c:pt>
                <c:pt idx="71">
                  <c:v>99609</c:v>
                </c:pt>
                <c:pt idx="72">
                  <c:v>97330</c:v>
                </c:pt>
                <c:pt idx="73">
                  <c:v>74369</c:v>
                </c:pt>
                <c:pt idx="74">
                  <c:v>71668</c:v>
                </c:pt>
                <c:pt idx="75">
                  <c:v>66600</c:v>
                </c:pt>
                <c:pt idx="76">
                  <c:v>75330</c:v>
                </c:pt>
                <c:pt idx="77">
                  <c:v>53801</c:v>
                </c:pt>
                <c:pt idx="78">
                  <c:v>110423</c:v>
                </c:pt>
                <c:pt idx="79">
                  <c:v>93211</c:v>
                </c:pt>
                <c:pt idx="80">
                  <c:v>102898</c:v>
                </c:pt>
                <c:pt idx="81">
                  <c:v>132804</c:v>
                </c:pt>
                <c:pt idx="82">
                  <c:v>62227</c:v>
                </c:pt>
                <c:pt idx="83">
                  <c:v>78074</c:v>
                </c:pt>
                <c:pt idx="84">
                  <c:v>70525</c:v>
                </c:pt>
                <c:pt idx="85">
                  <c:v>93516</c:v>
                </c:pt>
                <c:pt idx="86">
                  <c:v>140392</c:v>
                </c:pt>
                <c:pt idx="87">
                  <c:v>73804</c:v>
                </c:pt>
                <c:pt idx="88">
                  <c:v>118030</c:v>
                </c:pt>
                <c:pt idx="89">
                  <c:v>86547</c:v>
                </c:pt>
                <c:pt idx="90">
                  <c:v>82944</c:v>
                </c:pt>
                <c:pt idx="91">
                  <c:v>111908</c:v>
                </c:pt>
                <c:pt idx="92">
                  <c:v>70115</c:v>
                </c:pt>
                <c:pt idx="93">
                  <c:v>63829</c:v>
                </c:pt>
                <c:pt idx="94">
                  <c:v>131818</c:v>
                </c:pt>
                <c:pt idx="95">
                  <c:v>56666</c:v>
                </c:pt>
                <c:pt idx="96">
                  <c:v>90022</c:v>
                </c:pt>
                <c:pt idx="97">
                  <c:v>81455</c:v>
                </c:pt>
                <c:pt idx="98">
                  <c:v>73126</c:v>
                </c:pt>
                <c:pt idx="99">
                  <c:v>94570</c:v>
                </c:pt>
                <c:pt idx="100">
                  <c:v>68186</c:v>
                </c:pt>
                <c:pt idx="101">
                  <c:v>75896</c:v>
                </c:pt>
                <c:pt idx="102">
                  <c:v>98677</c:v>
                </c:pt>
              </c:numCache>
            </c:numRef>
          </c:yVal>
          <c:smooth val="0"/>
          <c:extLst>
            <c:ext xmlns:c15="http://schemas.microsoft.com/office/drawing/2012/chart" uri="{02D57815-91ED-43cb-92C2-25804820EDAC}">
              <c15:filteredSeriesTitle>
                <c15:tx>
                  <c:strRef>
                    <c:extLst>
                      <c:ext uri="{02D57815-91ED-43cb-92C2-25804820EDAC}">
                        <c15:formulaRef>
                          <c15:sqref>'図7-13・図7-14・図7-15・図7-16・図7-17'!$G$1</c15:sqref>
                        </c15:formulaRef>
                      </c:ext>
                    </c:extLst>
                    <c:strCache>
                      <c:ptCount val="1"/>
                      <c:pt idx="0">
                        <c:v>月間売上高</c:v>
                      </c:pt>
                    </c:strCache>
                  </c:strRef>
                </c15:tx>
              </c15:filteredSeriesTitle>
            </c:ext>
            <c:ext xmlns:c16="http://schemas.microsoft.com/office/drawing/2014/chart" uri="{C3380CC4-5D6E-409C-BE32-E72D297353CC}">
              <c16:uniqueId val="{00000001-20CA-4374-9D3C-EA5C822D58A4}"/>
            </c:ext>
          </c:extLst>
        </c:ser>
        <c:dLbls>
          <c:showLegendKey val="0"/>
          <c:showVal val="0"/>
          <c:showCatName val="0"/>
          <c:showSerName val="0"/>
          <c:showPercent val="0"/>
          <c:showBubbleSize val="0"/>
        </c:dLbls>
        <c:axId val="721058008"/>
        <c:axId val="721055128"/>
      </c:scatterChart>
      <c:valAx>
        <c:axId val="72105800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店舗面積（単位：㎡）</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5128"/>
        <c:crosses val="autoZero"/>
        <c:crossBetween val="midCat"/>
      </c:valAx>
      <c:valAx>
        <c:axId val="7210551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ja-JP" altLang="en-US"/>
                  <a:t>月間売上高（単位：千円）</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72105800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7" name="Rectangle"/>
          <p:cNvSpPr/>
          <p:nvPr/>
        </p:nvSpPr>
        <p:spPr>
          <a:xfrm>
            <a:off x="1" y="6570000"/>
            <a:ext cx="9144900" cy="288000"/>
          </a:xfrm>
          <a:prstGeom prst="rect">
            <a:avLst/>
          </a:prstGeom>
          <a:solidFill>
            <a:srgbClr val="0074B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cNvSpPr>
            <a:spLocks noGrp="1"/>
          </p:cNvSpPr>
          <p:nvPr>
            <p:ph type="ctrTitle"/>
          </p:nvPr>
        </p:nvSpPr>
        <p:spPr>
          <a:xfrm>
            <a:off x="810000" y="1080000"/>
            <a:ext cx="7560000" cy="1800000"/>
          </a:xfrm>
        </p:spPr>
        <p:txBody>
          <a:bodyPr anchor="b" anchorCtr="0">
            <a:noAutofit/>
          </a:bodyPr>
          <a:lstStyle>
            <a:lvl1pPr algn="l">
              <a:lnSpc>
                <a:spcPct val="100000"/>
              </a:lnSpc>
              <a:defRPr sz="3600" spc="-38" baseline="0">
                <a:solidFill>
                  <a:srgbClr val="0074BE"/>
                </a:solidFill>
                <a:effectLst/>
              </a:defRPr>
            </a:lvl1pPr>
          </a:lstStyle>
          <a:p>
            <a:r>
              <a:rPr lang="ja-JP" altLang="en-US"/>
              <a:t>マスター タイトルの書式設定</a:t>
            </a:r>
            <a:endParaRPr lang="en-US" dirty="0"/>
          </a:p>
        </p:txBody>
      </p:sp>
      <p:sp>
        <p:nvSpPr>
          <p:cNvPr id="3" name="Subtitle"/>
          <p:cNvSpPr>
            <a:spLocks noGrp="1"/>
          </p:cNvSpPr>
          <p:nvPr>
            <p:ph type="subTitle" idx="1"/>
          </p:nvPr>
        </p:nvSpPr>
        <p:spPr>
          <a:xfrm>
            <a:off x="810000" y="3600000"/>
            <a:ext cx="7560000" cy="1728000"/>
          </a:xfrm>
        </p:spPr>
        <p:txBody>
          <a:bodyPr lIns="91440" rIns="91440">
            <a:noAutofit/>
          </a:bodyPr>
          <a:lstStyle>
            <a:lvl1pPr marL="0" indent="0" algn="ctr">
              <a:lnSpc>
                <a:spcPct val="100000"/>
              </a:lnSpc>
              <a:spcBef>
                <a:spcPts val="0"/>
              </a:spcBef>
              <a:spcAft>
                <a:spcPts val="0"/>
              </a:spcAft>
              <a:buNone/>
              <a:defRPr sz="1800" cap="none" spc="150" baseline="0">
                <a:solidFill>
                  <a:srgbClr val="0074BE"/>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ja-JP" altLang="en-US"/>
              <a:t>マスター サブタイトルの書式設定</a:t>
            </a:r>
            <a:endParaRPr lang="en-US" dirty="0"/>
          </a:p>
        </p:txBody>
      </p:sp>
      <p:sp>
        <p:nvSpPr>
          <p:cNvPr id="4" name="Date Placeholder"/>
          <p:cNvSpPr>
            <a:spLocks noGrp="1"/>
          </p:cNvSpPr>
          <p:nvPr>
            <p:ph type="dt" sz="half" idx="10"/>
          </p:nvPr>
        </p:nvSpPr>
        <p:spPr/>
        <p:txBody>
          <a:bodyPr/>
          <a:lstStyle/>
          <a:p>
            <a:fld id="{EA5D8C4F-509C-428F-9624-7C64EE68E8FD}" type="datetimeFigureOut">
              <a:rPr kumimoji="1" lang="ja-JP" altLang="en-US" smtClean="0"/>
              <a:t>2024/11/12</a:t>
            </a:fld>
            <a:endParaRPr kumimoji="1" lang="ja-JP" altLang="en-US"/>
          </a:p>
        </p:txBody>
      </p:sp>
      <p:sp>
        <p:nvSpPr>
          <p:cNvPr id="5" name="Footer Placeholder"/>
          <p:cNvSpPr>
            <a:spLocks noGrp="1"/>
          </p:cNvSpPr>
          <p:nvPr>
            <p:ph type="ftr" sz="quarter" idx="11"/>
          </p:nvPr>
        </p:nvSpPr>
        <p:spPr/>
        <p:txBody>
          <a:bodyPr/>
          <a:lstStyle/>
          <a:p>
            <a:endParaRPr kumimoji="1" lang="ja-JP" altLang="en-US"/>
          </a:p>
        </p:txBody>
      </p:sp>
      <p:sp>
        <p:nvSpPr>
          <p:cNvPr id="6" name="Slide Number Placeholder"/>
          <p:cNvSpPr>
            <a:spLocks noGrp="1"/>
          </p:cNvSpPr>
          <p:nvPr>
            <p:ph type="sldNum" sz="quarter" idx="12"/>
          </p:nvPr>
        </p:nvSpPr>
        <p:spPr>
          <a:xfrm>
            <a:off x="7965000" y="6588000"/>
            <a:ext cx="810000" cy="252000"/>
          </a:xfrm>
        </p:spPr>
        <p:txBody>
          <a:bodyPr/>
          <a:lstStyle/>
          <a:p>
            <a:fld id="{4D5EF750-8CCB-493D-97D6-3789D25CE33F}" type="slidenum">
              <a:rPr kumimoji="1" lang="ja-JP" altLang="en-US" smtClean="0"/>
              <a:t>‹#›</a:t>
            </a:fld>
            <a:endParaRPr kumimoji="1" lang="ja-JP" altLang="en-US"/>
          </a:p>
        </p:txBody>
      </p:sp>
      <p:cxnSp>
        <p:nvCxnSpPr>
          <p:cNvPr id="9" name="Straight Connector"/>
          <p:cNvCxnSpPr/>
          <p:nvPr/>
        </p:nvCxnSpPr>
        <p:spPr>
          <a:xfrm>
            <a:off x="810000" y="3060000"/>
            <a:ext cx="75600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575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lvl1pPr>
              <a:lnSpc>
                <a:spcPct val="100000"/>
              </a:lnSpc>
              <a:defRPr/>
            </a:lvl1pPr>
          </a:lstStyle>
          <a:p>
            <a:r>
              <a:rPr lang="ja-JP" altLang="en-US"/>
              <a:t>マスター タイトルの書式設定</a:t>
            </a:r>
            <a:endParaRPr lang="en-US" dirty="0"/>
          </a:p>
        </p:txBody>
      </p:sp>
      <p:sp>
        <p:nvSpPr>
          <p:cNvPr id="3" name="Content Placeholder"/>
          <p:cNvSpPr>
            <a:spLocks noGrp="1"/>
          </p:cNvSpPr>
          <p:nvPr>
            <p:ph idx="1"/>
          </p:nvPr>
        </p:nvSpPr>
        <p:spPr>
          <a:xfrm>
            <a:off x="810000" y="1152000"/>
            <a:ext cx="7560000" cy="5040000"/>
          </a:xfrm>
        </p:spPr>
        <p:txBody>
          <a:bodyPr/>
          <a:lstStyle>
            <a:lvl1pPr marL="162000" marR="0" indent="-16200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Char char="◦"/>
              <a:tabLst/>
              <a:defRPr/>
            </a:lvl1pPr>
            <a:lvl2pPr marL="37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2pPr>
            <a:lvl3pPr marL="594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3pPr>
            <a:lvl4pPr marL="755981"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4pPr>
            <a:lvl5pPr marL="91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dirty="0"/>
          </a:p>
        </p:txBody>
      </p:sp>
      <p:sp>
        <p:nvSpPr>
          <p:cNvPr id="4" name="Date Placeholder"/>
          <p:cNvSpPr>
            <a:spLocks noGrp="1"/>
          </p:cNvSpPr>
          <p:nvPr>
            <p:ph type="dt" sz="half" idx="10"/>
          </p:nvPr>
        </p:nvSpPr>
        <p:spPr/>
        <p:txBody>
          <a:bodyPr/>
          <a:lstStyle/>
          <a:p>
            <a:fld id="{EA5D8C4F-509C-428F-9624-7C64EE68E8FD}" type="datetimeFigureOut">
              <a:rPr kumimoji="1" lang="ja-JP" altLang="en-US" smtClean="0"/>
              <a:t>2024/11/12</a:t>
            </a:fld>
            <a:endParaRPr kumimoji="1" lang="ja-JP" altLang="en-US"/>
          </a:p>
        </p:txBody>
      </p:sp>
      <p:sp>
        <p:nvSpPr>
          <p:cNvPr id="5" name="Footer Placeholder"/>
          <p:cNvSpPr>
            <a:spLocks noGrp="1"/>
          </p:cNvSpPr>
          <p:nvPr>
            <p:ph type="ftr" sz="quarter" idx="11"/>
          </p:nvPr>
        </p:nvSpPr>
        <p:spPr/>
        <p:txBody>
          <a:bodyPr/>
          <a:lstStyle/>
          <a:p>
            <a:endParaRPr kumimoji="1" lang="ja-JP" altLang="en-US"/>
          </a:p>
        </p:txBody>
      </p:sp>
      <p:sp>
        <p:nvSpPr>
          <p:cNvPr id="6" name="Slide Number Placeholder"/>
          <p:cNvSpPr>
            <a:spLocks noGrp="1"/>
          </p:cNvSpPr>
          <p:nvPr>
            <p:ph type="sldNum" sz="quarter" idx="12"/>
          </p:nvPr>
        </p:nvSpPr>
        <p:spPr>
          <a:xfrm>
            <a:off x="7965000" y="6588000"/>
            <a:ext cx="810000" cy="252000"/>
          </a:xfrm>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2688521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Pr>
        <a:solidFill>
          <a:schemeClr val="bg1"/>
        </a:solidFill>
        <a:effectLst/>
      </p:bgPr>
    </p:bg>
    <p:spTree>
      <p:nvGrpSpPr>
        <p:cNvPr id="1" name=""/>
        <p:cNvGrpSpPr/>
        <p:nvPr/>
      </p:nvGrpSpPr>
      <p:grpSpPr>
        <a:xfrm>
          <a:off x="0" y="0"/>
          <a:ext cx="0" cy="0"/>
          <a:chOff x="0" y="0"/>
          <a:chExt cx="0" cy="0"/>
        </a:xfrm>
      </p:grpSpPr>
      <p:sp>
        <p:nvSpPr>
          <p:cNvPr id="7" name="Rectangle"/>
          <p:cNvSpPr/>
          <p:nvPr/>
        </p:nvSpPr>
        <p:spPr>
          <a:xfrm>
            <a:off x="0" y="6570000"/>
            <a:ext cx="9144900" cy="288000"/>
          </a:xfrm>
          <a:prstGeom prst="rect">
            <a:avLst/>
          </a:prstGeom>
          <a:solidFill>
            <a:srgbClr val="0074B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cNvSpPr>
            <a:spLocks noGrp="1"/>
          </p:cNvSpPr>
          <p:nvPr>
            <p:ph type="title"/>
          </p:nvPr>
        </p:nvSpPr>
        <p:spPr>
          <a:xfrm>
            <a:off x="810000" y="720000"/>
            <a:ext cx="7560000" cy="3600000"/>
          </a:xfrm>
        </p:spPr>
        <p:txBody>
          <a:bodyPr anchor="b" anchorCtr="0">
            <a:noAutofit/>
          </a:bodyPr>
          <a:lstStyle>
            <a:lvl1pPr>
              <a:lnSpc>
                <a:spcPct val="100000"/>
              </a:lnSpc>
              <a:defRPr sz="3300" b="0">
                <a:solidFill>
                  <a:srgbClr val="0074BE"/>
                </a:solidFill>
              </a:defRPr>
            </a:lvl1pPr>
          </a:lstStyle>
          <a:p>
            <a:r>
              <a:rPr lang="ja-JP" altLang="en-US"/>
              <a:t>マスター タイトルの書式設定</a:t>
            </a:r>
            <a:endParaRPr lang="en-US" dirty="0"/>
          </a:p>
        </p:txBody>
      </p:sp>
      <p:sp>
        <p:nvSpPr>
          <p:cNvPr id="3" name="Text Placeholder"/>
          <p:cNvSpPr>
            <a:spLocks noGrp="1"/>
          </p:cNvSpPr>
          <p:nvPr>
            <p:ph type="body" idx="1"/>
          </p:nvPr>
        </p:nvSpPr>
        <p:spPr>
          <a:xfrm>
            <a:off x="810000" y="4500000"/>
            <a:ext cx="7560000" cy="1080000"/>
          </a:xfrm>
        </p:spPr>
        <p:txBody>
          <a:bodyPr lIns="91440" rIns="91440" anchor="t" anchorCtr="0">
            <a:noAutofit/>
          </a:bodyPr>
          <a:lstStyle>
            <a:lvl1pPr marL="0" indent="0">
              <a:spcBef>
                <a:spcPts val="0"/>
              </a:spcBef>
              <a:spcAft>
                <a:spcPts val="0"/>
              </a:spcAft>
              <a:buNone/>
              <a:defRPr sz="1800" cap="none" spc="150" baseline="0">
                <a:solidFill>
                  <a:srgbClr val="0074BE"/>
                </a:solidFill>
                <a:latin typeface="+mj-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ja-JP" altLang="en-US"/>
              <a:t>マスター テキストの書式設定</a:t>
            </a:r>
          </a:p>
        </p:txBody>
      </p:sp>
      <p:sp>
        <p:nvSpPr>
          <p:cNvPr id="4" name="Date Placeholder"/>
          <p:cNvSpPr>
            <a:spLocks noGrp="1"/>
          </p:cNvSpPr>
          <p:nvPr>
            <p:ph type="dt" sz="half" idx="10"/>
          </p:nvPr>
        </p:nvSpPr>
        <p:spPr/>
        <p:txBody>
          <a:bodyPr/>
          <a:lstStyle/>
          <a:p>
            <a:fld id="{EA5D8C4F-509C-428F-9624-7C64EE68E8FD}" type="datetimeFigureOut">
              <a:rPr kumimoji="1" lang="ja-JP" altLang="en-US" smtClean="0"/>
              <a:t>2024/11/12</a:t>
            </a:fld>
            <a:endParaRPr kumimoji="1" lang="ja-JP" altLang="en-US"/>
          </a:p>
        </p:txBody>
      </p:sp>
      <p:sp>
        <p:nvSpPr>
          <p:cNvPr id="5" name="Footer Placeholder"/>
          <p:cNvSpPr>
            <a:spLocks noGrp="1"/>
          </p:cNvSpPr>
          <p:nvPr>
            <p:ph type="ftr" sz="quarter" idx="11"/>
          </p:nvPr>
        </p:nvSpPr>
        <p:spPr/>
        <p:txBody>
          <a:bodyPr/>
          <a:lstStyle/>
          <a:p>
            <a:endParaRPr kumimoji="1" lang="ja-JP" altLang="en-US"/>
          </a:p>
        </p:txBody>
      </p:sp>
      <p:sp>
        <p:nvSpPr>
          <p:cNvPr id="6" name="Slide Number Placeholder"/>
          <p:cNvSpPr>
            <a:spLocks noGrp="1"/>
          </p:cNvSpPr>
          <p:nvPr>
            <p:ph type="sldNum" sz="quarter" idx="12"/>
          </p:nvPr>
        </p:nvSpPr>
        <p:spPr/>
        <p:txBody>
          <a:bodyPr/>
          <a:lstStyle/>
          <a:p>
            <a:fld id="{4D5EF750-8CCB-493D-97D6-3789D25CE33F}" type="slidenum">
              <a:rPr kumimoji="1" lang="ja-JP" altLang="en-US" smtClean="0"/>
              <a:t>‹#›</a:t>
            </a:fld>
            <a:endParaRPr kumimoji="1" lang="ja-JP" altLang="en-US"/>
          </a:p>
        </p:txBody>
      </p:sp>
      <p:cxnSp>
        <p:nvCxnSpPr>
          <p:cNvPr id="9" name="Straight Connector"/>
          <p:cNvCxnSpPr/>
          <p:nvPr/>
        </p:nvCxnSpPr>
        <p:spPr>
          <a:xfrm>
            <a:off x="810000" y="4320000"/>
            <a:ext cx="75600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2814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p:cNvSpPr>
            <a:spLocks noGrp="1"/>
          </p:cNvSpPr>
          <p:nvPr>
            <p:ph type="title"/>
          </p:nvPr>
        </p:nvSpPr>
        <p:spPr>
          <a:xfrm>
            <a:off x="810000" y="360000"/>
            <a:ext cx="7560000" cy="648000"/>
          </a:xfrm>
        </p:spPr>
        <p:txBody>
          <a:bodyPr/>
          <a:lstStyle/>
          <a:p>
            <a:r>
              <a:rPr lang="ja-JP" altLang="en-US"/>
              <a:t>マスター タイトルの書式設定</a:t>
            </a:r>
            <a:endParaRPr lang="en-US" dirty="0"/>
          </a:p>
        </p:txBody>
      </p:sp>
      <p:sp>
        <p:nvSpPr>
          <p:cNvPr id="3" name="Content Placeholder"/>
          <p:cNvSpPr>
            <a:spLocks noGrp="1"/>
          </p:cNvSpPr>
          <p:nvPr>
            <p:ph sz="half" idx="1"/>
          </p:nvPr>
        </p:nvSpPr>
        <p:spPr>
          <a:xfrm>
            <a:off x="810000" y="1152000"/>
            <a:ext cx="3726000" cy="5040000"/>
          </a:xfrm>
        </p:spPr>
        <p:txBody>
          <a:bodyPr/>
          <a:lstStyle>
            <a:lvl1pPr marL="162000" marR="0" indent="-16200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Char char="◦"/>
              <a:tabLst/>
              <a:defRPr/>
            </a:lvl1pPr>
            <a:lvl2pPr marL="37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2pPr>
            <a:lvl3pPr marL="594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3pPr>
            <a:lvl4pPr marL="755981"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4pPr>
            <a:lvl5pPr marL="91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dirty="0"/>
          </a:p>
        </p:txBody>
      </p:sp>
      <p:sp>
        <p:nvSpPr>
          <p:cNvPr id="4" name="Content Placeholder"/>
          <p:cNvSpPr>
            <a:spLocks noGrp="1"/>
          </p:cNvSpPr>
          <p:nvPr>
            <p:ph sz="half" idx="2"/>
          </p:nvPr>
        </p:nvSpPr>
        <p:spPr>
          <a:xfrm>
            <a:off x="4644000" y="1152000"/>
            <a:ext cx="3726000" cy="5040000"/>
          </a:xfrm>
        </p:spPr>
        <p:txBody>
          <a:bodyPr/>
          <a:lstStyle>
            <a:lvl1pPr marL="162000" marR="0" indent="-16200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Char char="◦"/>
              <a:tabLst/>
              <a:defRPr/>
            </a:lvl1pPr>
            <a:lvl2pPr marL="37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2pPr>
            <a:lvl3pPr marL="594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3pPr>
            <a:lvl4pPr marL="755981"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4pPr>
            <a:lvl5pPr marL="91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dirty="0"/>
          </a:p>
        </p:txBody>
      </p:sp>
      <p:sp>
        <p:nvSpPr>
          <p:cNvPr id="5" name="Date Placeholder"/>
          <p:cNvSpPr>
            <a:spLocks noGrp="1"/>
          </p:cNvSpPr>
          <p:nvPr>
            <p:ph type="dt" sz="half" idx="10"/>
          </p:nvPr>
        </p:nvSpPr>
        <p:spPr/>
        <p:txBody>
          <a:bodyPr/>
          <a:lstStyle/>
          <a:p>
            <a:fld id="{EA5D8C4F-509C-428F-9624-7C64EE68E8FD}" type="datetimeFigureOut">
              <a:rPr kumimoji="1" lang="ja-JP" altLang="en-US" smtClean="0"/>
              <a:t>2024/11/12</a:t>
            </a:fld>
            <a:endParaRPr kumimoji="1" lang="ja-JP" altLang="en-US"/>
          </a:p>
        </p:txBody>
      </p:sp>
      <p:sp>
        <p:nvSpPr>
          <p:cNvPr id="6" name="Footer Placeholder"/>
          <p:cNvSpPr>
            <a:spLocks noGrp="1"/>
          </p:cNvSpPr>
          <p:nvPr>
            <p:ph type="ftr" sz="quarter" idx="11"/>
          </p:nvPr>
        </p:nvSpPr>
        <p:spPr/>
        <p:txBody>
          <a:bodyPr/>
          <a:lstStyle/>
          <a:p>
            <a:endParaRPr kumimoji="1" lang="ja-JP" altLang="en-US"/>
          </a:p>
        </p:txBody>
      </p:sp>
      <p:sp>
        <p:nvSpPr>
          <p:cNvPr id="7" name="Slide Number Placeholder"/>
          <p:cNvSpPr>
            <a:spLocks noGrp="1"/>
          </p:cNvSpPr>
          <p:nvPr>
            <p:ph type="sldNum" sz="quarter" idx="12"/>
          </p:nvPr>
        </p:nvSpPr>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3824053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文章のみ">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lvl1pPr>
              <a:lnSpc>
                <a:spcPct val="100000"/>
              </a:lnSpc>
              <a:defRPr/>
            </a:lvl1pPr>
          </a:lstStyle>
          <a:p>
            <a:r>
              <a:rPr lang="ja-JP" altLang="en-US"/>
              <a:t>マスター タイトルの書式設定</a:t>
            </a:r>
            <a:endParaRPr lang="en-US" dirty="0"/>
          </a:p>
        </p:txBody>
      </p:sp>
      <p:sp>
        <p:nvSpPr>
          <p:cNvPr id="3" name="Content Placeholder"/>
          <p:cNvSpPr>
            <a:spLocks noGrp="1"/>
          </p:cNvSpPr>
          <p:nvPr>
            <p:ph idx="1"/>
          </p:nvPr>
        </p:nvSpPr>
        <p:spPr>
          <a:xfrm>
            <a:off x="810000" y="1152000"/>
            <a:ext cx="7560000" cy="5040000"/>
          </a:xfrm>
        </p:spPr>
        <p:txBody>
          <a:bodyPr>
            <a:normAutofit/>
          </a:bodyPr>
          <a:lstStyle>
            <a:lvl1pPr marL="162000" marR="0" indent="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None/>
              <a:tabLst/>
              <a:defRPr sz="1800"/>
            </a:lvl1pPr>
            <a:lvl2pPr marL="216000" marR="0" indent="0" algn="l" defTabSz="685783" rtl="0" eaLnBrk="1" fontAlgn="auto" latinLnBrk="0" hangingPunct="1">
              <a:lnSpc>
                <a:spcPct val="100000"/>
              </a:lnSpc>
              <a:spcBef>
                <a:spcPts val="113"/>
              </a:spcBef>
              <a:spcAft>
                <a:spcPts val="113"/>
              </a:spcAft>
              <a:buClr>
                <a:srgbClr val="4A66AC"/>
              </a:buClr>
              <a:buSzTx/>
              <a:buFont typeface="Calibri" pitchFamily="34" charset="0"/>
              <a:buNone/>
              <a:tabLst/>
              <a:defRPr/>
            </a:lvl2pPr>
            <a:lvl3pPr marL="432000" marR="0" indent="0" algn="l" defTabSz="685783" rtl="0" eaLnBrk="1" fontAlgn="auto" latinLnBrk="0" hangingPunct="1">
              <a:lnSpc>
                <a:spcPct val="100000"/>
              </a:lnSpc>
              <a:spcBef>
                <a:spcPts val="113"/>
              </a:spcBef>
              <a:spcAft>
                <a:spcPts val="113"/>
              </a:spcAft>
              <a:buClr>
                <a:srgbClr val="4A66AC"/>
              </a:buClr>
              <a:buSzTx/>
              <a:buFont typeface="Calibri" pitchFamily="34" charset="0"/>
              <a:buNone/>
              <a:tabLst/>
              <a:defRPr/>
            </a:lvl3pPr>
            <a:lvl4pPr marL="593981" marR="0" indent="0" algn="l" defTabSz="685783" rtl="0" eaLnBrk="1" fontAlgn="auto" latinLnBrk="0" hangingPunct="1">
              <a:lnSpc>
                <a:spcPct val="100000"/>
              </a:lnSpc>
              <a:spcBef>
                <a:spcPts val="113"/>
              </a:spcBef>
              <a:spcAft>
                <a:spcPts val="113"/>
              </a:spcAft>
              <a:buClr>
                <a:srgbClr val="4A66AC"/>
              </a:buClr>
              <a:buSzTx/>
              <a:buFont typeface="Calibri" pitchFamily="34" charset="0"/>
              <a:buNone/>
              <a:tabLst/>
              <a:defRPr/>
            </a:lvl4pPr>
            <a:lvl5pPr marL="756000" marR="0" indent="0" algn="l" defTabSz="685783" rtl="0" eaLnBrk="1" fontAlgn="auto" latinLnBrk="0" hangingPunct="1">
              <a:lnSpc>
                <a:spcPct val="100000"/>
              </a:lnSpc>
              <a:spcBef>
                <a:spcPts val="113"/>
              </a:spcBef>
              <a:spcAft>
                <a:spcPts val="113"/>
              </a:spcAft>
              <a:buClr>
                <a:srgbClr val="4A66AC"/>
              </a:buClr>
              <a:buSzTx/>
              <a:buFont typeface="Calibri" pitchFamily="34" charset="0"/>
              <a:buNone/>
              <a:tabLst/>
              <a:defRPr/>
            </a:lvl5pPr>
          </a:lstStyle>
          <a:p>
            <a:pPr lvl="0"/>
            <a:r>
              <a:rPr lang="ja-JP" altLang="en-US"/>
              <a:t>マスター テキストの書式設定</a:t>
            </a:r>
          </a:p>
        </p:txBody>
      </p:sp>
      <p:sp>
        <p:nvSpPr>
          <p:cNvPr id="4" name="Date Placeholder"/>
          <p:cNvSpPr>
            <a:spLocks noGrp="1"/>
          </p:cNvSpPr>
          <p:nvPr>
            <p:ph type="dt" sz="half" idx="10"/>
          </p:nvPr>
        </p:nvSpPr>
        <p:spPr/>
        <p:txBody>
          <a:bodyPr/>
          <a:lstStyle/>
          <a:p>
            <a:fld id="{EA5D8C4F-509C-428F-9624-7C64EE68E8FD}" type="datetimeFigureOut">
              <a:rPr kumimoji="1" lang="ja-JP" altLang="en-US" smtClean="0"/>
              <a:t>2024/11/12</a:t>
            </a:fld>
            <a:endParaRPr kumimoji="1" lang="ja-JP" altLang="en-US"/>
          </a:p>
        </p:txBody>
      </p:sp>
      <p:sp>
        <p:nvSpPr>
          <p:cNvPr id="5" name="Footer Placeholder"/>
          <p:cNvSpPr>
            <a:spLocks noGrp="1"/>
          </p:cNvSpPr>
          <p:nvPr>
            <p:ph type="ftr" sz="quarter" idx="11"/>
          </p:nvPr>
        </p:nvSpPr>
        <p:spPr/>
        <p:txBody>
          <a:bodyPr/>
          <a:lstStyle/>
          <a:p>
            <a:endParaRPr kumimoji="1" lang="ja-JP" altLang="en-US"/>
          </a:p>
        </p:txBody>
      </p:sp>
      <p:sp>
        <p:nvSpPr>
          <p:cNvPr id="6" name="Slide Number Placeholder"/>
          <p:cNvSpPr>
            <a:spLocks noGrp="1"/>
          </p:cNvSpPr>
          <p:nvPr>
            <p:ph type="sldNum" sz="quarter" idx="12"/>
          </p:nvPr>
        </p:nvSpPr>
        <p:spPr>
          <a:xfrm>
            <a:off x="7965000" y="6588000"/>
            <a:ext cx="810000" cy="252000"/>
          </a:xfrm>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4151651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ja-JP" altLang="en-US"/>
              <a:t>マスター タイトルの書式設定</a:t>
            </a:r>
            <a:endParaRPr lang="en-US" dirty="0"/>
          </a:p>
        </p:txBody>
      </p:sp>
      <p:sp>
        <p:nvSpPr>
          <p:cNvPr id="3" name="Date Placeholder"/>
          <p:cNvSpPr>
            <a:spLocks noGrp="1"/>
          </p:cNvSpPr>
          <p:nvPr>
            <p:ph type="dt" sz="half" idx="10"/>
          </p:nvPr>
        </p:nvSpPr>
        <p:spPr/>
        <p:txBody>
          <a:bodyPr/>
          <a:lstStyle/>
          <a:p>
            <a:fld id="{EA5D8C4F-509C-428F-9624-7C64EE68E8FD}" type="datetimeFigureOut">
              <a:rPr kumimoji="1" lang="ja-JP" altLang="en-US" smtClean="0"/>
              <a:t>2024/11/12</a:t>
            </a:fld>
            <a:endParaRPr kumimoji="1" lang="ja-JP" altLang="en-US"/>
          </a:p>
        </p:txBody>
      </p:sp>
      <p:sp>
        <p:nvSpPr>
          <p:cNvPr id="4" name="Footer Placeholder"/>
          <p:cNvSpPr>
            <a:spLocks noGrp="1"/>
          </p:cNvSpPr>
          <p:nvPr>
            <p:ph type="ftr" sz="quarter" idx="11"/>
          </p:nvPr>
        </p:nvSpPr>
        <p:spPr/>
        <p:txBody>
          <a:bodyPr/>
          <a:lstStyle/>
          <a:p>
            <a:endParaRPr kumimoji="1" lang="ja-JP" altLang="en-US"/>
          </a:p>
        </p:txBody>
      </p:sp>
      <p:sp>
        <p:nvSpPr>
          <p:cNvPr id="5" name="Slide Number Placeholder"/>
          <p:cNvSpPr>
            <a:spLocks noGrp="1"/>
          </p:cNvSpPr>
          <p:nvPr>
            <p:ph type="sldNum" sz="quarter" idx="12"/>
          </p:nvPr>
        </p:nvSpPr>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18678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5" name="Rectangle"/>
          <p:cNvSpPr/>
          <p:nvPr/>
        </p:nvSpPr>
        <p:spPr>
          <a:xfrm>
            <a:off x="0" y="6570000"/>
            <a:ext cx="9144900" cy="288000"/>
          </a:xfrm>
          <a:prstGeom prst="rect">
            <a:avLst/>
          </a:prstGeom>
          <a:solidFill>
            <a:srgbClr val="0074B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p:cNvSpPr>
            <a:spLocks noGrp="1"/>
          </p:cNvSpPr>
          <p:nvPr>
            <p:ph type="dt" sz="half" idx="10"/>
          </p:nvPr>
        </p:nvSpPr>
        <p:spPr/>
        <p:txBody>
          <a:bodyPr/>
          <a:lstStyle/>
          <a:p>
            <a:fld id="{EA5D8C4F-509C-428F-9624-7C64EE68E8FD}" type="datetimeFigureOut">
              <a:rPr kumimoji="1" lang="ja-JP" altLang="en-US" smtClean="0"/>
              <a:t>2024/11/12</a:t>
            </a:fld>
            <a:endParaRPr kumimoji="1" lang="ja-JP" altLang="en-US"/>
          </a:p>
        </p:txBody>
      </p:sp>
      <p:sp>
        <p:nvSpPr>
          <p:cNvPr id="8" name="Footer Placeholder"/>
          <p:cNvSpPr>
            <a:spLocks noGrp="1"/>
          </p:cNvSpPr>
          <p:nvPr>
            <p:ph type="ftr" sz="quarter" idx="11"/>
          </p:nvPr>
        </p:nvSpPr>
        <p:spPr/>
        <p:txBody>
          <a:bodyPr/>
          <a:lstStyle>
            <a:lvl1pPr>
              <a:defRPr>
                <a:solidFill>
                  <a:srgbClr val="FFFFFF"/>
                </a:solidFill>
              </a:defRPr>
            </a:lvl1pPr>
          </a:lstStyle>
          <a:p>
            <a:endParaRPr kumimoji="1" lang="ja-JP" altLang="en-US"/>
          </a:p>
        </p:txBody>
      </p:sp>
      <p:sp>
        <p:nvSpPr>
          <p:cNvPr id="9" name="Slide Number Placeholder"/>
          <p:cNvSpPr>
            <a:spLocks noGrp="1"/>
          </p:cNvSpPr>
          <p:nvPr>
            <p:ph type="sldNum" sz="quarter" idx="12"/>
          </p:nvPr>
        </p:nvSpPr>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2250817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p:cNvSpPr/>
          <p:nvPr/>
        </p:nvSpPr>
        <p:spPr>
          <a:xfrm>
            <a:off x="0" y="6570000"/>
            <a:ext cx="9144900" cy="288000"/>
          </a:xfrm>
          <a:prstGeom prst="rect">
            <a:avLst/>
          </a:prstGeom>
          <a:solidFill>
            <a:srgbClr val="0074B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p:cNvSpPr>
            <a:spLocks noGrp="1"/>
          </p:cNvSpPr>
          <p:nvPr>
            <p:ph type="title"/>
          </p:nvPr>
        </p:nvSpPr>
        <p:spPr>
          <a:xfrm>
            <a:off x="810000" y="355667"/>
            <a:ext cx="7560000" cy="648000"/>
          </a:xfrm>
          <a:prstGeom prst="rect">
            <a:avLst/>
          </a:prstGeom>
        </p:spPr>
        <p:txBody>
          <a:bodyPr vert="horz" lIns="91440" tIns="45720" rIns="91440" bIns="45720" rtlCol="0" anchor="b">
            <a:normAutofit/>
          </a:bodyPr>
          <a:lstStyle/>
          <a:p>
            <a:r>
              <a:rPr lang="ja-JP" altLang="en-US" dirty="0"/>
              <a:t>マスター タイトルの書式設定</a:t>
            </a:r>
            <a:endParaRPr lang="en-US" dirty="0"/>
          </a:p>
        </p:txBody>
      </p:sp>
      <p:sp>
        <p:nvSpPr>
          <p:cNvPr id="3" name="Text Placeholder"/>
          <p:cNvSpPr>
            <a:spLocks noGrp="1"/>
          </p:cNvSpPr>
          <p:nvPr>
            <p:ph type="body" idx="1"/>
          </p:nvPr>
        </p:nvSpPr>
        <p:spPr>
          <a:xfrm>
            <a:off x="810000" y="1152000"/>
            <a:ext cx="7560000" cy="5040000"/>
          </a:xfrm>
          <a:prstGeom prst="rect">
            <a:avLst/>
          </a:prstGeom>
        </p:spPr>
        <p:txBody>
          <a:bodyPr vert="horz" lIns="0" tIns="45720" rIns="0" bIns="45720" rtlCol="0">
            <a:no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altLang="ja-JP" dirty="0"/>
          </a:p>
        </p:txBody>
      </p:sp>
      <p:sp>
        <p:nvSpPr>
          <p:cNvPr id="4" name="Date Placeholder"/>
          <p:cNvSpPr>
            <a:spLocks noGrp="1"/>
          </p:cNvSpPr>
          <p:nvPr>
            <p:ph type="dt" sz="half" idx="2"/>
          </p:nvPr>
        </p:nvSpPr>
        <p:spPr>
          <a:xfrm>
            <a:off x="810000" y="6588000"/>
            <a:ext cx="1890000" cy="252000"/>
          </a:xfrm>
          <a:prstGeom prst="rect">
            <a:avLst/>
          </a:prstGeom>
        </p:spPr>
        <p:txBody>
          <a:bodyPr vert="horz" lIns="91440" tIns="45720" rIns="91440" bIns="45720" rtlCol="0" anchor="ctr"/>
          <a:lstStyle>
            <a:lvl1pPr algn="l">
              <a:defRPr sz="788">
                <a:solidFill>
                  <a:srgbClr val="FFFFFF"/>
                </a:solidFill>
              </a:defRPr>
            </a:lvl1pPr>
          </a:lstStyle>
          <a:p>
            <a:fld id="{EA5D8C4F-509C-428F-9624-7C64EE68E8FD}" type="datetimeFigureOut">
              <a:rPr kumimoji="1" lang="ja-JP" altLang="en-US" smtClean="0"/>
              <a:t>2024/11/12</a:t>
            </a:fld>
            <a:endParaRPr kumimoji="1" lang="ja-JP" altLang="en-US"/>
          </a:p>
        </p:txBody>
      </p:sp>
      <p:sp>
        <p:nvSpPr>
          <p:cNvPr id="5" name="Footer Placeholder"/>
          <p:cNvSpPr>
            <a:spLocks noGrp="1"/>
          </p:cNvSpPr>
          <p:nvPr>
            <p:ph type="ftr" sz="quarter" idx="3"/>
          </p:nvPr>
        </p:nvSpPr>
        <p:spPr>
          <a:xfrm>
            <a:off x="2700000" y="6588000"/>
            <a:ext cx="4050000" cy="252000"/>
          </a:xfrm>
          <a:prstGeom prst="rect">
            <a:avLst/>
          </a:prstGeom>
        </p:spPr>
        <p:txBody>
          <a:bodyPr vert="horz" lIns="91440" tIns="45720" rIns="91440" bIns="45720" rtlCol="0" anchor="ctr"/>
          <a:lstStyle>
            <a:lvl1pPr algn="ctr">
              <a:defRPr sz="788" cap="none" baseline="0">
                <a:solidFill>
                  <a:srgbClr val="FFFFFF"/>
                </a:solidFill>
              </a:defRPr>
            </a:lvl1pPr>
          </a:lstStyle>
          <a:p>
            <a:endParaRPr kumimoji="1" lang="ja-JP" altLang="en-US"/>
          </a:p>
        </p:txBody>
      </p:sp>
      <p:sp>
        <p:nvSpPr>
          <p:cNvPr id="6" name="Slide Number Placeholder"/>
          <p:cNvSpPr>
            <a:spLocks noGrp="1"/>
          </p:cNvSpPr>
          <p:nvPr>
            <p:ph type="sldNum" sz="quarter" idx="4"/>
          </p:nvPr>
        </p:nvSpPr>
        <p:spPr>
          <a:xfrm>
            <a:off x="7965000" y="6588000"/>
            <a:ext cx="810000" cy="252000"/>
          </a:xfrm>
          <a:prstGeom prst="rect">
            <a:avLst/>
          </a:prstGeom>
        </p:spPr>
        <p:txBody>
          <a:bodyPr vert="horz" lIns="91440" tIns="45720" rIns="91440" bIns="45720" rtlCol="0" anchor="ctr"/>
          <a:lstStyle>
            <a:lvl1pPr algn="r">
              <a:defRPr sz="788">
                <a:solidFill>
                  <a:srgbClr val="FFFFFF"/>
                </a:solidFill>
              </a:defRPr>
            </a:lvl1pPr>
          </a:lstStyle>
          <a:p>
            <a:fld id="{4D5EF750-8CCB-493D-97D6-3789D25CE33F}" type="slidenum">
              <a:rPr kumimoji="1" lang="ja-JP" altLang="en-US" smtClean="0"/>
              <a:t>‹#›</a:t>
            </a:fld>
            <a:endParaRPr kumimoji="1" lang="ja-JP" altLang="en-US"/>
          </a:p>
        </p:txBody>
      </p:sp>
      <p:cxnSp>
        <p:nvCxnSpPr>
          <p:cNvPr id="10" name="Straight Connector"/>
          <p:cNvCxnSpPr/>
          <p:nvPr/>
        </p:nvCxnSpPr>
        <p:spPr>
          <a:xfrm>
            <a:off x="810000" y="1008000"/>
            <a:ext cx="75600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291150"/>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Lst>
  <p:txStyles>
    <p:titleStyle>
      <a:lvl1pPr algn="l" defTabSz="685800" rtl="0" eaLnBrk="1" latinLnBrk="0" hangingPunct="1">
        <a:lnSpc>
          <a:spcPct val="100000"/>
        </a:lnSpc>
        <a:spcBef>
          <a:spcPct val="0"/>
        </a:spcBef>
        <a:buNone/>
        <a:defRPr kumimoji="1" sz="2400" kern="1200" spc="-38" baseline="0">
          <a:solidFill>
            <a:srgbClr val="0074BE"/>
          </a:solidFill>
          <a:latin typeface="+mj-lt"/>
          <a:ea typeface="+mj-ea"/>
          <a:cs typeface="+mj-cs"/>
        </a:defRPr>
      </a:lvl1pPr>
    </p:titleStyle>
    <p:bodyStyle>
      <a:lvl1pPr marL="107997" marR="0" indent="-16200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Char char="◦"/>
        <a:tabLst/>
        <a:defRPr kumimoji="1" sz="2100" kern="1200">
          <a:solidFill>
            <a:schemeClr val="tx1">
              <a:lumMod val="75000"/>
              <a:lumOff val="25000"/>
            </a:schemeClr>
          </a:solidFill>
          <a:latin typeface="+mn-lt"/>
          <a:ea typeface="+mn-ea"/>
          <a:cs typeface="+mn-cs"/>
        </a:defRPr>
      </a:lvl1pPr>
      <a:lvl2pPr marL="37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kumimoji="1" sz="1800" kern="1200">
          <a:solidFill>
            <a:schemeClr val="tx1">
              <a:lumMod val="75000"/>
              <a:lumOff val="25000"/>
            </a:schemeClr>
          </a:solidFill>
          <a:latin typeface="+mn-lt"/>
          <a:ea typeface="+mn-ea"/>
          <a:cs typeface="+mn-cs"/>
        </a:defRPr>
      </a:lvl2pPr>
      <a:lvl3pPr marL="594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kumimoji="1" sz="1500" kern="1200">
          <a:solidFill>
            <a:schemeClr val="tx1">
              <a:lumMod val="75000"/>
              <a:lumOff val="25000"/>
            </a:schemeClr>
          </a:solidFill>
          <a:latin typeface="+mn-lt"/>
          <a:ea typeface="+mn-ea"/>
          <a:cs typeface="+mn-cs"/>
        </a:defRPr>
      </a:lvl3pPr>
      <a:lvl4pPr marL="755981"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kumimoji="1" sz="1350" kern="1200">
          <a:solidFill>
            <a:schemeClr val="tx1">
              <a:lumMod val="75000"/>
              <a:lumOff val="25000"/>
            </a:schemeClr>
          </a:solidFill>
          <a:latin typeface="+mn-lt"/>
          <a:ea typeface="+mn-ea"/>
          <a:cs typeface="+mn-cs"/>
        </a:defRPr>
      </a:lvl4pPr>
      <a:lvl5pPr marL="91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kumimoji="1" sz="13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4BEC1C-93A6-3A75-6A96-9A73F64FC626}"/>
              </a:ext>
            </a:extLst>
          </p:cNvPr>
          <p:cNvSpPr>
            <a:spLocks noGrp="1"/>
          </p:cNvSpPr>
          <p:nvPr>
            <p:ph type="ctrTitle"/>
          </p:nvPr>
        </p:nvSpPr>
        <p:spPr/>
        <p:txBody>
          <a:bodyPr/>
          <a:lstStyle/>
          <a:p>
            <a:pPr algn="ctr"/>
            <a:r>
              <a:rPr kumimoji="1" lang="ja-JP" altLang="en-US" dirty="0"/>
              <a:t>新規店舗の月間売上高の予測</a:t>
            </a:r>
          </a:p>
        </p:txBody>
      </p:sp>
      <p:sp>
        <p:nvSpPr>
          <p:cNvPr id="3" name="字幕 2">
            <a:extLst>
              <a:ext uri="{FF2B5EF4-FFF2-40B4-BE49-F238E27FC236}">
                <a16:creationId xmlns:a16="http://schemas.microsoft.com/office/drawing/2014/main" id="{EB7BA8E4-B00E-C2B0-AA3D-52557C7CA60D}"/>
              </a:ext>
            </a:extLst>
          </p:cNvPr>
          <p:cNvSpPr>
            <a:spLocks noGrp="1"/>
          </p:cNvSpPr>
          <p:nvPr>
            <p:ph type="subTitle" idx="1"/>
          </p:nvPr>
        </p:nvSpPr>
        <p:spPr>
          <a:xfrm>
            <a:off x="810000" y="3600000"/>
            <a:ext cx="7560000" cy="1169708"/>
          </a:xfrm>
        </p:spPr>
        <p:txBody>
          <a:bodyPr/>
          <a:lstStyle/>
          <a:p>
            <a:r>
              <a:rPr kumimoji="1" lang="ja-JP" altLang="en-US" dirty="0"/>
              <a:t>報告書</a:t>
            </a:r>
            <a:endParaRPr kumimoji="1" lang="en-US" altLang="ja-JP" dirty="0"/>
          </a:p>
          <a:p>
            <a:r>
              <a:rPr lang="ja-JP" altLang="en-US" dirty="0"/>
              <a:t>マーケティング部 ペンギン</a:t>
            </a:r>
            <a:endParaRPr kumimoji="1" lang="ja-JP" altLang="en-US" dirty="0"/>
          </a:p>
        </p:txBody>
      </p:sp>
    </p:spTree>
    <p:extLst>
      <p:ext uri="{BB962C8B-B14F-4D97-AF65-F5344CB8AC3E}">
        <p14:creationId xmlns:p14="http://schemas.microsoft.com/office/powerpoint/2010/main" val="3361981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F119BE-DA09-BDEA-6324-1B1BE84F8486}"/>
              </a:ext>
            </a:extLst>
          </p:cNvPr>
          <p:cNvSpPr>
            <a:spLocks noGrp="1"/>
          </p:cNvSpPr>
          <p:nvPr>
            <p:ph type="title"/>
          </p:nvPr>
        </p:nvSpPr>
        <p:spPr/>
        <p:txBody>
          <a:bodyPr/>
          <a:lstStyle/>
          <a:p>
            <a:r>
              <a:rPr lang="ja-JP" altLang="en-US" dirty="0"/>
              <a:t>概要</a:t>
            </a:r>
            <a:endParaRPr kumimoji="1" lang="ja-JP" altLang="en-US" dirty="0"/>
          </a:p>
        </p:txBody>
      </p:sp>
      <p:sp>
        <p:nvSpPr>
          <p:cNvPr id="3" name="コンテンツ プレースホルダー 2">
            <a:extLst>
              <a:ext uri="{FF2B5EF4-FFF2-40B4-BE49-F238E27FC236}">
                <a16:creationId xmlns:a16="http://schemas.microsoft.com/office/drawing/2014/main" id="{5FE1023B-6B86-E645-560A-7279A4EF444F}"/>
              </a:ext>
            </a:extLst>
          </p:cNvPr>
          <p:cNvSpPr>
            <a:spLocks noGrp="1"/>
          </p:cNvSpPr>
          <p:nvPr>
            <p:ph idx="1"/>
          </p:nvPr>
        </p:nvSpPr>
        <p:spPr>
          <a:xfrm>
            <a:off x="810000" y="1152000"/>
            <a:ext cx="7560000" cy="5350333"/>
          </a:xfrm>
        </p:spPr>
        <p:txBody>
          <a:bodyPr/>
          <a:lstStyle/>
          <a:p>
            <a:r>
              <a:rPr lang="en-US" altLang="ja-JP" dirty="0"/>
              <a:t>2023</a:t>
            </a:r>
            <a:r>
              <a:rPr lang="ja-JP" altLang="en-US" dirty="0"/>
              <a:t>年</a:t>
            </a:r>
            <a:r>
              <a:rPr lang="en-US" altLang="ja-JP" dirty="0"/>
              <a:t>11</a:t>
            </a:r>
            <a:r>
              <a:rPr lang="ja-JP" altLang="en-US" dirty="0"/>
              <a:t>月期の</a:t>
            </a:r>
            <a:r>
              <a:rPr lang="en-US" altLang="ja-JP" dirty="0"/>
              <a:t>103</a:t>
            </a:r>
            <a:r>
              <a:rPr lang="ja-JP" altLang="en-US" dirty="0"/>
              <a:t>軒の既存店舗のデータ（店舗面積、商圏人口、最寄り駅からの距離、駐車場台数、競合店舗数）から、月間売上高を予測する式を算出する。</a:t>
            </a:r>
            <a:endParaRPr lang="en-US" altLang="ja-JP" dirty="0"/>
          </a:p>
          <a:p>
            <a:r>
              <a:rPr kumimoji="1" lang="ja-JP" altLang="en-US" dirty="0"/>
              <a:t>算出された予測式をもとに新規店舗における月間売上高を予測する。</a:t>
            </a: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pPr marL="0" indent="0">
              <a:buNone/>
            </a:pPr>
            <a:endParaRPr lang="en-US" altLang="ja-JP" dirty="0"/>
          </a:p>
          <a:p>
            <a:r>
              <a:rPr lang="ja-JP" altLang="en-US" dirty="0"/>
              <a:t>次ページ以降でその根拠を説明する。</a:t>
            </a:r>
            <a:endParaRPr lang="en-US" altLang="ja-JP" dirty="0"/>
          </a:p>
        </p:txBody>
      </p:sp>
      <p:sp>
        <p:nvSpPr>
          <p:cNvPr id="4" name="矢印: 下 3">
            <a:extLst>
              <a:ext uri="{FF2B5EF4-FFF2-40B4-BE49-F238E27FC236}">
                <a16:creationId xmlns:a16="http://schemas.microsoft.com/office/drawing/2014/main" id="{B8CBB9E1-8C86-070A-E28E-72BACFC35070}"/>
              </a:ext>
            </a:extLst>
          </p:cNvPr>
          <p:cNvSpPr/>
          <p:nvPr/>
        </p:nvSpPr>
        <p:spPr>
          <a:xfrm>
            <a:off x="4271720" y="2955272"/>
            <a:ext cx="636559" cy="65078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四角形: 角を丸くする 4">
            <a:extLst>
              <a:ext uri="{FF2B5EF4-FFF2-40B4-BE49-F238E27FC236}">
                <a16:creationId xmlns:a16="http://schemas.microsoft.com/office/drawing/2014/main" id="{4338168B-3FA2-2BFC-3331-E47D468CE367}"/>
              </a:ext>
            </a:extLst>
          </p:cNvPr>
          <p:cNvSpPr/>
          <p:nvPr/>
        </p:nvSpPr>
        <p:spPr>
          <a:xfrm>
            <a:off x="928254" y="3742269"/>
            <a:ext cx="7287491" cy="1235364"/>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新規店舗では月当たり</a:t>
            </a:r>
            <a:r>
              <a:rPr lang="en-US" altLang="ja-JP" sz="2400" dirty="0">
                <a:solidFill>
                  <a:schemeClr val="tx1"/>
                </a:solidFill>
              </a:rPr>
              <a:t>1</a:t>
            </a:r>
            <a:r>
              <a:rPr lang="ja-JP" altLang="en-US" sz="2400" dirty="0">
                <a:solidFill>
                  <a:schemeClr val="tx1"/>
                </a:solidFill>
              </a:rPr>
              <a:t>億円（</a:t>
            </a:r>
            <a:r>
              <a:rPr lang="en-US" altLang="ja-JP" sz="2400" dirty="0">
                <a:solidFill>
                  <a:schemeClr val="tx1"/>
                </a:solidFill>
              </a:rPr>
              <a:t>99,779,548</a:t>
            </a:r>
            <a:r>
              <a:rPr lang="ja-JP" altLang="en-US" sz="2400" dirty="0">
                <a:solidFill>
                  <a:schemeClr val="tx1"/>
                </a:solidFill>
              </a:rPr>
              <a:t>円）の</a:t>
            </a:r>
            <a:endParaRPr lang="en-US" altLang="ja-JP" sz="2400" dirty="0">
              <a:solidFill>
                <a:schemeClr val="tx1"/>
              </a:solidFill>
            </a:endParaRPr>
          </a:p>
          <a:p>
            <a:pPr algn="ctr"/>
            <a:r>
              <a:rPr lang="ja-JP" altLang="en-US" sz="2400" dirty="0">
                <a:solidFill>
                  <a:schemeClr val="tx1"/>
                </a:solidFill>
              </a:rPr>
              <a:t>売り上げが見込める！</a:t>
            </a:r>
            <a:endParaRPr lang="en-US" altLang="ja-JP" sz="2400" dirty="0">
              <a:solidFill>
                <a:schemeClr val="tx1"/>
              </a:solidFill>
            </a:endParaRPr>
          </a:p>
        </p:txBody>
      </p:sp>
    </p:spTree>
    <p:extLst>
      <p:ext uri="{BB962C8B-B14F-4D97-AF65-F5344CB8AC3E}">
        <p14:creationId xmlns:p14="http://schemas.microsoft.com/office/powerpoint/2010/main" val="615506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AD661D-ED2A-0A04-1748-12C531950FA0}"/>
              </a:ext>
            </a:extLst>
          </p:cNvPr>
          <p:cNvSpPr>
            <a:spLocks noGrp="1"/>
          </p:cNvSpPr>
          <p:nvPr>
            <p:ph type="title"/>
          </p:nvPr>
        </p:nvSpPr>
        <p:spPr/>
        <p:txBody>
          <a:bodyPr>
            <a:normAutofit fontScale="90000"/>
          </a:bodyPr>
          <a:lstStyle/>
          <a:p>
            <a:r>
              <a:rPr kumimoji="1" lang="ja-JP" altLang="en-US" dirty="0"/>
              <a:t>月間売上高と最寄り駅からの距離・商圏人口との関係性</a:t>
            </a:r>
          </a:p>
        </p:txBody>
      </p:sp>
      <p:graphicFrame>
        <p:nvGraphicFramePr>
          <p:cNvPr id="3" name="グラフ 2">
            <a:extLst>
              <a:ext uri="{FF2B5EF4-FFF2-40B4-BE49-F238E27FC236}">
                <a16:creationId xmlns:a16="http://schemas.microsoft.com/office/drawing/2014/main" id="{05468578-9547-41FD-AA5C-47736B7FC1FA}"/>
              </a:ext>
            </a:extLst>
          </p:cNvPr>
          <p:cNvGraphicFramePr>
            <a:graphicFrameLocks/>
          </p:cNvGraphicFramePr>
          <p:nvPr>
            <p:extLst>
              <p:ext uri="{D42A27DB-BD31-4B8C-83A1-F6EECF244321}">
                <p14:modId xmlns:p14="http://schemas.microsoft.com/office/powerpoint/2010/main" val="1163289039"/>
              </p:ext>
            </p:extLst>
          </p:nvPr>
        </p:nvGraphicFramePr>
        <p:xfrm>
          <a:off x="149772" y="1003667"/>
          <a:ext cx="4808483" cy="292983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グラフ 3">
            <a:extLst>
              <a:ext uri="{FF2B5EF4-FFF2-40B4-BE49-F238E27FC236}">
                <a16:creationId xmlns:a16="http://schemas.microsoft.com/office/drawing/2014/main" id="{DE077913-BF2F-4807-85B4-DAAA5148512D}"/>
              </a:ext>
            </a:extLst>
          </p:cNvPr>
          <p:cNvGraphicFramePr>
            <a:graphicFrameLocks/>
          </p:cNvGraphicFramePr>
          <p:nvPr>
            <p:extLst>
              <p:ext uri="{D42A27DB-BD31-4B8C-83A1-F6EECF244321}">
                <p14:modId xmlns:p14="http://schemas.microsoft.com/office/powerpoint/2010/main" val="3323372817"/>
              </p:ext>
            </p:extLst>
          </p:nvPr>
        </p:nvGraphicFramePr>
        <p:xfrm>
          <a:off x="4206239" y="3572503"/>
          <a:ext cx="4784441" cy="2929830"/>
        </p:xfrm>
        <a:graphic>
          <a:graphicData uri="http://schemas.openxmlformats.org/drawingml/2006/chart">
            <c:chart xmlns:c="http://schemas.openxmlformats.org/drawingml/2006/chart" xmlns:r="http://schemas.openxmlformats.org/officeDocument/2006/relationships" r:id="rId3"/>
          </a:graphicData>
        </a:graphic>
      </p:graphicFrame>
      <p:sp>
        <p:nvSpPr>
          <p:cNvPr id="5" name="テキスト ボックス 4">
            <a:extLst>
              <a:ext uri="{FF2B5EF4-FFF2-40B4-BE49-F238E27FC236}">
                <a16:creationId xmlns:a16="http://schemas.microsoft.com/office/drawing/2014/main" id="{81474464-E6C6-8881-89AB-80E708C4CDC3}"/>
              </a:ext>
            </a:extLst>
          </p:cNvPr>
          <p:cNvSpPr txBox="1"/>
          <p:nvPr/>
        </p:nvSpPr>
        <p:spPr>
          <a:xfrm>
            <a:off x="4858034" y="1263345"/>
            <a:ext cx="4047427" cy="1077218"/>
          </a:xfrm>
          <a:prstGeom prst="rect">
            <a:avLst/>
          </a:prstGeom>
          <a:noFill/>
        </p:spPr>
        <p:txBody>
          <a:bodyPr wrap="square" rtlCol="0">
            <a:spAutoFit/>
          </a:bodyPr>
          <a:lstStyle/>
          <a:p>
            <a:r>
              <a:rPr lang="ja-JP" altLang="en-US" sz="1600" dirty="0"/>
              <a:t>「最寄り駅からの距離」と「月間売上高」には有意な負の相関がある</a:t>
            </a:r>
            <a:endParaRPr lang="en-US" altLang="ja-JP" sz="1600" dirty="0"/>
          </a:p>
          <a:p>
            <a:r>
              <a:rPr kumimoji="1" lang="ja-JP" altLang="en-US" sz="1600" dirty="0"/>
              <a:t>→「最寄り駅からの距離」が近いほど「月間売上高」が高くなる</a:t>
            </a:r>
          </a:p>
        </p:txBody>
      </p:sp>
      <p:sp>
        <p:nvSpPr>
          <p:cNvPr id="7" name="テキスト ボックス 6">
            <a:extLst>
              <a:ext uri="{FF2B5EF4-FFF2-40B4-BE49-F238E27FC236}">
                <a16:creationId xmlns:a16="http://schemas.microsoft.com/office/drawing/2014/main" id="{A01C403F-CFF7-BFB4-FE1D-BC7950B5AF6C}"/>
              </a:ext>
            </a:extLst>
          </p:cNvPr>
          <p:cNvSpPr txBox="1"/>
          <p:nvPr/>
        </p:nvSpPr>
        <p:spPr>
          <a:xfrm>
            <a:off x="327992" y="4498809"/>
            <a:ext cx="4057450" cy="1077218"/>
          </a:xfrm>
          <a:prstGeom prst="rect">
            <a:avLst/>
          </a:prstGeom>
          <a:noFill/>
        </p:spPr>
        <p:txBody>
          <a:bodyPr wrap="square" rtlCol="0">
            <a:spAutoFit/>
          </a:bodyPr>
          <a:lstStyle/>
          <a:p>
            <a:r>
              <a:rPr lang="ja-JP" altLang="en-US" sz="1600" dirty="0"/>
              <a:t>「商圏人口」と「月間売上高」には有意な正の相関がある</a:t>
            </a:r>
            <a:endParaRPr lang="en-US" altLang="ja-JP" sz="1600" dirty="0"/>
          </a:p>
          <a:p>
            <a:r>
              <a:rPr kumimoji="1" lang="ja-JP" altLang="en-US" sz="1600" dirty="0"/>
              <a:t>→「商圏人口」が多いほど「月間売上高」が高くなる</a:t>
            </a:r>
          </a:p>
        </p:txBody>
      </p:sp>
    </p:spTree>
    <p:extLst>
      <p:ext uri="{BB962C8B-B14F-4D97-AF65-F5344CB8AC3E}">
        <p14:creationId xmlns:p14="http://schemas.microsoft.com/office/powerpoint/2010/main" val="4293015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AD661D-ED2A-0A04-1748-12C531950FA0}"/>
              </a:ext>
            </a:extLst>
          </p:cNvPr>
          <p:cNvSpPr>
            <a:spLocks noGrp="1"/>
          </p:cNvSpPr>
          <p:nvPr>
            <p:ph type="title"/>
          </p:nvPr>
        </p:nvSpPr>
        <p:spPr/>
        <p:txBody>
          <a:bodyPr>
            <a:normAutofit fontScale="90000"/>
          </a:bodyPr>
          <a:lstStyle/>
          <a:p>
            <a:r>
              <a:rPr kumimoji="1" lang="ja-JP" altLang="en-US" dirty="0"/>
              <a:t>月間売上高と店舗面積・駐車場台数・競合店舗数の関係性</a:t>
            </a:r>
          </a:p>
        </p:txBody>
      </p:sp>
      <p:sp>
        <p:nvSpPr>
          <p:cNvPr id="7" name="テキスト ボックス 6">
            <a:extLst>
              <a:ext uri="{FF2B5EF4-FFF2-40B4-BE49-F238E27FC236}">
                <a16:creationId xmlns:a16="http://schemas.microsoft.com/office/drawing/2014/main" id="{A01C403F-CFF7-BFB4-FE1D-BC7950B5AF6C}"/>
              </a:ext>
            </a:extLst>
          </p:cNvPr>
          <p:cNvSpPr txBox="1"/>
          <p:nvPr/>
        </p:nvSpPr>
        <p:spPr>
          <a:xfrm>
            <a:off x="288662" y="4293858"/>
            <a:ext cx="4283337" cy="584775"/>
          </a:xfrm>
          <a:prstGeom prst="rect">
            <a:avLst/>
          </a:prstGeom>
          <a:noFill/>
        </p:spPr>
        <p:txBody>
          <a:bodyPr wrap="square" rtlCol="0">
            <a:spAutoFit/>
          </a:bodyPr>
          <a:lstStyle/>
          <a:p>
            <a:r>
              <a:rPr lang="ja-JP" altLang="en-US" sz="1600" dirty="0"/>
              <a:t>「店舗面積」「駐車場台数」「競合店舗数」と「月間売上高」には有意な相関はない</a:t>
            </a:r>
            <a:endParaRPr kumimoji="1" lang="ja-JP" altLang="en-US" sz="1600" dirty="0"/>
          </a:p>
        </p:txBody>
      </p:sp>
      <p:graphicFrame>
        <p:nvGraphicFramePr>
          <p:cNvPr id="6" name="グラフ 5">
            <a:extLst>
              <a:ext uri="{FF2B5EF4-FFF2-40B4-BE49-F238E27FC236}">
                <a16:creationId xmlns:a16="http://schemas.microsoft.com/office/drawing/2014/main" id="{3D3A16EB-014B-4E59-AD68-E1FB53879639}"/>
              </a:ext>
            </a:extLst>
          </p:cNvPr>
          <p:cNvGraphicFramePr>
            <a:graphicFrameLocks/>
          </p:cNvGraphicFramePr>
          <p:nvPr>
            <p:extLst>
              <p:ext uri="{D42A27DB-BD31-4B8C-83A1-F6EECF244321}">
                <p14:modId xmlns:p14="http://schemas.microsoft.com/office/powerpoint/2010/main" val="896422209"/>
              </p:ext>
            </p:extLst>
          </p:nvPr>
        </p:nvGraphicFramePr>
        <p:xfrm>
          <a:off x="4503683" y="1150883"/>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グラフ 7">
            <a:extLst>
              <a:ext uri="{FF2B5EF4-FFF2-40B4-BE49-F238E27FC236}">
                <a16:creationId xmlns:a16="http://schemas.microsoft.com/office/drawing/2014/main" id="{BD88F42D-0B98-4B9F-A2A1-0D19E4B04012}"/>
              </a:ext>
            </a:extLst>
          </p:cNvPr>
          <p:cNvGraphicFramePr>
            <a:graphicFrameLocks/>
          </p:cNvGraphicFramePr>
          <p:nvPr>
            <p:extLst>
              <p:ext uri="{D42A27DB-BD31-4B8C-83A1-F6EECF244321}">
                <p14:modId xmlns:p14="http://schemas.microsoft.com/office/powerpoint/2010/main" val="1956014605"/>
              </p:ext>
            </p:extLst>
          </p:nvPr>
        </p:nvGraphicFramePr>
        <p:xfrm>
          <a:off x="4488443" y="3894083"/>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グラフ 8">
            <a:extLst>
              <a:ext uri="{FF2B5EF4-FFF2-40B4-BE49-F238E27FC236}">
                <a16:creationId xmlns:a16="http://schemas.microsoft.com/office/drawing/2014/main" id="{4D4DA05E-8C1F-4CF6-B739-CDCEA3A5232F}"/>
              </a:ext>
            </a:extLst>
          </p:cNvPr>
          <p:cNvGraphicFramePr>
            <a:graphicFrameLocks/>
          </p:cNvGraphicFramePr>
          <p:nvPr>
            <p:extLst>
              <p:ext uri="{D42A27DB-BD31-4B8C-83A1-F6EECF244321}">
                <p14:modId xmlns:p14="http://schemas.microsoft.com/office/powerpoint/2010/main" val="2388773646"/>
              </p:ext>
            </p:extLst>
          </p:nvPr>
        </p:nvGraphicFramePr>
        <p:xfrm>
          <a:off x="186559" y="1150883"/>
          <a:ext cx="4556760" cy="2743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9204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AD661D-ED2A-0A04-1748-12C531950FA0}"/>
              </a:ext>
            </a:extLst>
          </p:cNvPr>
          <p:cNvSpPr>
            <a:spLocks noGrp="1"/>
          </p:cNvSpPr>
          <p:nvPr>
            <p:ph type="title"/>
          </p:nvPr>
        </p:nvSpPr>
        <p:spPr/>
        <p:txBody>
          <a:bodyPr>
            <a:normAutofit fontScale="90000"/>
          </a:bodyPr>
          <a:lstStyle/>
          <a:p>
            <a:r>
              <a:rPr kumimoji="1" lang="ja-JP" altLang="en-US" dirty="0"/>
              <a:t>最寄り駅からの距離・商圏人口から月間売上高を予測する式を算出</a:t>
            </a:r>
          </a:p>
        </p:txBody>
      </p:sp>
      <p:sp>
        <p:nvSpPr>
          <p:cNvPr id="4" name="テキスト ボックス 3">
            <a:extLst>
              <a:ext uri="{FF2B5EF4-FFF2-40B4-BE49-F238E27FC236}">
                <a16:creationId xmlns:a16="http://schemas.microsoft.com/office/drawing/2014/main" id="{60D019DE-4932-086A-4C59-CABD529FA142}"/>
              </a:ext>
            </a:extLst>
          </p:cNvPr>
          <p:cNvSpPr txBox="1"/>
          <p:nvPr/>
        </p:nvSpPr>
        <p:spPr>
          <a:xfrm>
            <a:off x="731172" y="1321722"/>
            <a:ext cx="7435366" cy="1508105"/>
          </a:xfrm>
          <a:prstGeom prst="rect">
            <a:avLst/>
          </a:prstGeom>
          <a:noFill/>
          <a:ln>
            <a:solidFill>
              <a:srgbClr val="0070C0"/>
            </a:solidFill>
          </a:ln>
        </p:spPr>
        <p:txBody>
          <a:bodyPr wrap="square">
            <a:spAutoFit/>
          </a:bodyPr>
          <a:lstStyle/>
          <a:p>
            <a:pPr algn="l">
              <a:spcBef>
                <a:spcPts val="600"/>
              </a:spcBef>
              <a:spcAft>
                <a:spcPts val="600"/>
              </a:spcAft>
            </a:pPr>
            <a:r>
              <a:rPr lang="ja-JP"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月間売上高（</a:t>
            </a:r>
            <a:r>
              <a:rPr lang="en-US"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Y</a:t>
            </a:r>
            <a:r>
              <a:rPr lang="en-US" altLang="ja-JP" b="1" kern="100" dirty="0">
                <a:latin typeface="メイリオ" panose="020B0604030504040204" pitchFamily="50" charset="-128"/>
                <a:ea typeface="メイリオ" panose="020B0604030504040204" pitchFamily="50" charset="-128"/>
                <a:cs typeface="Times New Roman" panose="02020603050405020304" pitchFamily="18" charset="0"/>
              </a:rPr>
              <a:t> </a:t>
            </a:r>
            <a:r>
              <a:rPr lang="ja-JP" altLang="en-US" b="1" kern="100" dirty="0">
                <a:latin typeface="メイリオ" panose="020B0604030504040204" pitchFamily="50" charset="-128"/>
                <a:ea typeface="メイリオ" panose="020B0604030504040204" pitchFamily="50" charset="-128"/>
                <a:cs typeface="Times New Roman" panose="02020603050405020304" pitchFamily="18" charset="0"/>
              </a:rPr>
              <a:t>単位：千円</a:t>
            </a:r>
            <a:r>
              <a:rPr lang="ja-JP"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　</a:t>
            </a:r>
            <a:endParaRPr lang="ja-JP"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endParaRPr>
          </a:p>
          <a:p>
            <a:pPr marL="200025" indent="-200025" algn="l">
              <a:spcBef>
                <a:spcPts val="600"/>
              </a:spcBef>
              <a:spcAft>
                <a:spcPts val="600"/>
              </a:spcAft>
            </a:pPr>
            <a:r>
              <a:rPr lang="ja-JP"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　</a:t>
            </a:r>
            <a:r>
              <a:rPr lang="en-US"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194.634</a:t>
            </a:r>
            <a:r>
              <a:rPr lang="ja-JP"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　×　商圏人口</a:t>
            </a:r>
            <a:r>
              <a:rPr lang="ja-JP" altLang="en-US" sz="1800" b="1" kern="100" dirty="0">
                <a:effectLst/>
                <a:latin typeface="メイリオ" panose="020B0604030504040204" pitchFamily="50" charset="-128"/>
                <a:ea typeface="メイリオ" panose="020B0604030504040204" pitchFamily="50" charset="-128"/>
                <a:cs typeface="Times New Roman" panose="02020603050405020304" pitchFamily="18" charset="0"/>
              </a:rPr>
              <a:t>（単位：千人）</a:t>
            </a:r>
            <a:r>
              <a:rPr lang="ja-JP"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1800" b="1" kern="100" dirty="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　</a:t>
            </a:r>
            <a:r>
              <a:rPr lang="en-US"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47.618</a:t>
            </a:r>
            <a:r>
              <a:rPr lang="ja-JP"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　×　最寄り駅からの距離</a:t>
            </a:r>
            <a:r>
              <a:rPr lang="ja-JP" altLang="en-US" b="1" kern="100" dirty="0">
                <a:latin typeface="メイリオ" panose="020B0604030504040204" pitchFamily="50" charset="-128"/>
                <a:ea typeface="メイリオ" panose="020B0604030504040204" pitchFamily="50" charset="-128"/>
                <a:cs typeface="Times New Roman" panose="02020603050405020304" pitchFamily="18" charset="0"/>
              </a:rPr>
              <a:t>（単位：</a:t>
            </a:r>
            <a:r>
              <a:rPr lang="en-US" altLang="ja-JP" b="1" kern="100" dirty="0">
                <a:latin typeface="メイリオ" panose="020B0604030504040204" pitchFamily="50" charset="-128"/>
                <a:ea typeface="メイリオ" panose="020B0604030504040204" pitchFamily="50" charset="-128"/>
                <a:cs typeface="Times New Roman" panose="02020603050405020304" pitchFamily="18" charset="0"/>
              </a:rPr>
              <a:t>m</a:t>
            </a:r>
            <a:r>
              <a:rPr lang="ja-JP" altLang="en-US" b="1" kern="100" dirty="0">
                <a:latin typeface="メイリオ" panose="020B0604030504040204" pitchFamily="50" charset="-128"/>
                <a:ea typeface="メイリオ" panose="020B0604030504040204" pitchFamily="50" charset="-128"/>
                <a:cs typeface="Times New Roman" panose="02020603050405020304" pitchFamily="18" charset="0"/>
              </a:rPr>
              <a:t>）</a:t>
            </a:r>
            <a:r>
              <a:rPr lang="ja-JP"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　＋　</a:t>
            </a:r>
            <a:r>
              <a:rPr lang="en-US" alt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rPr>
              <a:t>75138.148</a:t>
            </a:r>
          </a:p>
          <a:p>
            <a:pPr marL="200025" indent="-200025" algn="l">
              <a:spcBef>
                <a:spcPts val="600"/>
              </a:spcBef>
              <a:spcAft>
                <a:spcPts val="600"/>
              </a:spcAft>
            </a:pPr>
            <a:r>
              <a:rPr lang="en-US" altLang="ja-JP" b="1" kern="100" dirty="0">
                <a:latin typeface="メイリオ" panose="020B0604030504040204" pitchFamily="50" charset="-128"/>
                <a:ea typeface="メイリオ" panose="020B0604030504040204" pitchFamily="50" charset="-128"/>
                <a:cs typeface="Times New Roman" panose="02020603050405020304" pitchFamily="18" charset="0"/>
              </a:rPr>
              <a:t>※</a:t>
            </a:r>
            <a:r>
              <a:rPr lang="ja-JP" altLang="en-US" b="1" kern="100" dirty="0">
                <a:latin typeface="メイリオ" panose="020B0604030504040204" pitchFamily="50" charset="-128"/>
                <a:ea typeface="メイリオ" panose="020B0604030504040204" pitchFamily="50" charset="-128"/>
                <a:cs typeface="Times New Roman" panose="02020603050405020304" pitchFamily="18" charset="0"/>
              </a:rPr>
              <a:t>説明率（自由度調整済み決定係数）は</a:t>
            </a:r>
            <a:r>
              <a:rPr lang="en-US" altLang="ja-JP" b="1" kern="100" dirty="0">
                <a:latin typeface="メイリオ" panose="020B0604030504040204" pitchFamily="50" charset="-128"/>
                <a:ea typeface="メイリオ" panose="020B0604030504040204" pitchFamily="50" charset="-128"/>
                <a:cs typeface="Times New Roman" panose="02020603050405020304" pitchFamily="18" charset="0"/>
              </a:rPr>
              <a:t>70.4%</a:t>
            </a:r>
          </a:p>
        </p:txBody>
      </p:sp>
      <p:sp>
        <p:nvSpPr>
          <p:cNvPr id="11" name="テキスト ボックス 10">
            <a:extLst>
              <a:ext uri="{FF2B5EF4-FFF2-40B4-BE49-F238E27FC236}">
                <a16:creationId xmlns:a16="http://schemas.microsoft.com/office/drawing/2014/main" id="{2F90C6FD-81C1-C600-E45E-181C33DA891E}"/>
              </a:ext>
            </a:extLst>
          </p:cNvPr>
          <p:cNvSpPr txBox="1"/>
          <p:nvPr/>
        </p:nvSpPr>
        <p:spPr>
          <a:xfrm>
            <a:off x="620814" y="3147882"/>
            <a:ext cx="7749186" cy="1200329"/>
          </a:xfrm>
          <a:prstGeom prst="rect">
            <a:avLst/>
          </a:prstGeom>
          <a:noFill/>
        </p:spPr>
        <p:txBody>
          <a:bodyPr wrap="square" rtlCol="0">
            <a:spAutoFit/>
          </a:bodyPr>
          <a:lstStyle/>
          <a:p>
            <a:r>
              <a:rPr lang="ja-JP" altLang="en-US" dirty="0"/>
              <a:t>新規店舗の商圏人口は</a:t>
            </a:r>
            <a:r>
              <a:rPr lang="en-US" altLang="ja-JP" dirty="0"/>
              <a:t>200,000</a:t>
            </a:r>
            <a:r>
              <a:rPr lang="ja-JP" altLang="en-US" dirty="0"/>
              <a:t>人、最寄り駅からの距離は</a:t>
            </a:r>
            <a:r>
              <a:rPr lang="en-US" altLang="ja-JP" dirty="0"/>
              <a:t>300m</a:t>
            </a:r>
          </a:p>
          <a:p>
            <a:endParaRPr kumimoji="1" lang="en-US" altLang="ja-JP" dirty="0"/>
          </a:p>
          <a:p>
            <a:r>
              <a:rPr lang="en-US"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rPr>
              <a:t>194.634</a:t>
            </a:r>
            <a:r>
              <a:rPr lang="ja-JP"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rPr>
              <a:t>　×　</a:t>
            </a:r>
            <a:r>
              <a:rPr lang="en-US"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rPr>
              <a:t>200</a:t>
            </a:r>
            <a:r>
              <a:rPr lang="ja-JP" altLang="ja-JP" sz="1800" kern="100">
                <a:effectLst/>
                <a:latin typeface="メイリオ" panose="020B0604030504040204" pitchFamily="50" charset="-128"/>
                <a:ea typeface="メイリオ" panose="020B0604030504040204" pitchFamily="50" charset="-128"/>
                <a:cs typeface="Times New Roman" panose="02020603050405020304" pitchFamily="18" charset="0"/>
              </a:rPr>
              <a:t>　</a:t>
            </a:r>
            <a:r>
              <a:rPr lang="ja-JP" altLang="en-US" sz="1800" kern="100">
                <a:effectLst/>
                <a:latin typeface="メイリオ" panose="020B0604030504040204" pitchFamily="50" charset="-128"/>
                <a:ea typeface="メイリオ" panose="020B0604030504040204" pitchFamily="50" charset="-128"/>
                <a:cs typeface="Times New Roman" panose="02020603050405020304" pitchFamily="18" charset="0"/>
              </a:rPr>
              <a:t>－</a:t>
            </a:r>
            <a:r>
              <a:rPr lang="ja-JP" altLang="ja-JP" sz="1800" kern="100">
                <a:effectLst/>
                <a:latin typeface="メイリオ" panose="020B0604030504040204" pitchFamily="50" charset="-128"/>
                <a:ea typeface="メイリオ" panose="020B0604030504040204" pitchFamily="50" charset="-128"/>
                <a:cs typeface="Times New Roman" panose="02020603050405020304" pitchFamily="18" charset="0"/>
              </a:rPr>
              <a:t>　</a:t>
            </a:r>
            <a:r>
              <a:rPr lang="en-US" altLang="ja-JP" sz="1800" kern="100">
                <a:effectLst/>
                <a:latin typeface="メイリオ" panose="020B0604030504040204" pitchFamily="50" charset="-128"/>
                <a:ea typeface="メイリオ" panose="020B0604030504040204" pitchFamily="50" charset="-128"/>
                <a:cs typeface="Times New Roman" panose="02020603050405020304" pitchFamily="18" charset="0"/>
              </a:rPr>
              <a:t>47.618</a:t>
            </a:r>
            <a:r>
              <a:rPr lang="ja-JP"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rPr>
              <a:t>　×　</a:t>
            </a:r>
            <a:r>
              <a:rPr lang="en-US"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rPr>
              <a:t>300</a:t>
            </a:r>
            <a:r>
              <a:rPr lang="ja-JP"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rPr>
              <a:t>　＋　</a:t>
            </a:r>
            <a:r>
              <a:rPr lang="en-US"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rPr>
              <a:t>75138.148</a:t>
            </a:r>
            <a:br>
              <a:rPr lang="en-US"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rPr>
            </a:br>
            <a:r>
              <a:rPr lang="en-US" altLang="ja-JP" kern="100" dirty="0">
                <a:latin typeface="メイリオ" panose="020B0604030504040204" pitchFamily="50" charset="-128"/>
                <a:ea typeface="メイリオ" panose="020B0604030504040204" pitchFamily="50" charset="-128"/>
                <a:cs typeface="Times New Roman" panose="02020603050405020304" pitchFamily="18" charset="0"/>
              </a:rPr>
              <a:t>=</a:t>
            </a: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　</a:t>
            </a:r>
            <a:r>
              <a:rPr lang="en-US" altLang="ja-JP" sz="1800" dirty="0">
                <a:solidFill>
                  <a:schemeClr val="tx1"/>
                </a:solidFill>
              </a:rPr>
              <a:t>99,779,548</a:t>
            </a:r>
            <a:r>
              <a:rPr lang="ja-JP" altLang="en-US" sz="1800" dirty="0">
                <a:solidFill>
                  <a:schemeClr val="tx1"/>
                </a:solidFill>
              </a:rPr>
              <a:t>円</a:t>
            </a:r>
            <a:endParaRPr lang="en-US" altLang="ja-JP" sz="1800" kern="100" dirty="0">
              <a:effectLst/>
              <a:latin typeface="メイリオ" panose="020B0604030504040204" pitchFamily="50" charset="-128"/>
              <a:ea typeface="メイリオ" panose="020B0604030504040204" pitchFamily="50" charset="-128"/>
              <a:cs typeface="Times New Roman" panose="02020603050405020304" pitchFamily="18" charset="0"/>
            </a:endParaRPr>
          </a:p>
        </p:txBody>
      </p:sp>
      <p:graphicFrame>
        <p:nvGraphicFramePr>
          <p:cNvPr id="3" name="表 2">
            <a:extLst>
              <a:ext uri="{FF2B5EF4-FFF2-40B4-BE49-F238E27FC236}">
                <a16:creationId xmlns:a16="http://schemas.microsoft.com/office/drawing/2014/main" id="{4E1EF956-E0DD-A3FE-83AC-D18C3C417984}"/>
              </a:ext>
            </a:extLst>
          </p:cNvPr>
          <p:cNvGraphicFramePr>
            <a:graphicFrameLocks noGrp="1"/>
          </p:cNvGraphicFramePr>
          <p:nvPr>
            <p:extLst>
              <p:ext uri="{D42A27DB-BD31-4B8C-83A1-F6EECF244321}">
                <p14:modId xmlns:p14="http://schemas.microsoft.com/office/powerpoint/2010/main" val="3143512601"/>
              </p:ext>
            </p:extLst>
          </p:nvPr>
        </p:nvGraphicFramePr>
        <p:xfrm>
          <a:off x="556796" y="4666266"/>
          <a:ext cx="8066407" cy="1257300"/>
        </p:xfrm>
        <a:graphic>
          <a:graphicData uri="http://schemas.openxmlformats.org/drawingml/2006/table">
            <a:tbl>
              <a:tblPr>
                <a:tableStyleId>{5C22544A-7EE6-4342-B048-85BDC9FD1C3A}</a:tableStyleId>
              </a:tblPr>
              <a:tblGrid>
                <a:gridCol w="1984387">
                  <a:extLst>
                    <a:ext uri="{9D8B030D-6E8A-4147-A177-3AD203B41FA5}">
                      <a16:colId xmlns:a16="http://schemas.microsoft.com/office/drawing/2014/main" val="3592004481"/>
                    </a:ext>
                  </a:extLst>
                </a:gridCol>
                <a:gridCol w="1470080">
                  <a:extLst>
                    <a:ext uri="{9D8B030D-6E8A-4147-A177-3AD203B41FA5}">
                      <a16:colId xmlns:a16="http://schemas.microsoft.com/office/drawing/2014/main" val="1556214209"/>
                    </a:ext>
                  </a:extLst>
                </a:gridCol>
                <a:gridCol w="1470080">
                  <a:extLst>
                    <a:ext uri="{9D8B030D-6E8A-4147-A177-3AD203B41FA5}">
                      <a16:colId xmlns:a16="http://schemas.microsoft.com/office/drawing/2014/main" val="3396179541"/>
                    </a:ext>
                  </a:extLst>
                </a:gridCol>
                <a:gridCol w="1470080">
                  <a:extLst>
                    <a:ext uri="{9D8B030D-6E8A-4147-A177-3AD203B41FA5}">
                      <a16:colId xmlns:a16="http://schemas.microsoft.com/office/drawing/2014/main" val="1739052473"/>
                    </a:ext>
                  </a:extLst>
                </a:gridCol>
                <a:gridCol w="1671780">
                  <a:extLst>
                    <a:ext uri="{9D8B030D-6E8A-4147-A177-3AD203B41FA5}">
                      <a16:colId xmlns:a16="http://schemas.microsoft.com/office/drawing/2014/main" val="476602327"/>
                    </a:ext>
                  </a:extLst>
                </a:gridCol>
              </a:tblGrid>
              <a:tr h="228600">
                <a:tc gridSpan="5">
                  <a:txBody>
                    <a:bodyPr/>
                    <a:lstStyle/>
                    <a:p>
                      <a:pPr algn="l" fontAlgn="ctr"/>
                      <a:r>
                        <a:rPr lang="ja-JP" altLang="en-US" sz="1600" u="none" strike="noStrike" dirty="0">
                          <a:effectLst/>
                        </a:rPr>
                        <a:t>重回帰分析（変数減少法）による各説明変数の標準偏回帰係数</a:t>
                      </a:r>
                      <a:endParaRPr lang="ja-JP" altLang="en-US" sz="16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34488106"/>
                  </a:ext>
                </a:extLst>
              </a:tr>
              <a:tr h="228600">
                <a:tc>
                  <a:txBody>
                    <a:bodyPr/>
                    <a:lstStyle/>
                    <a:p>
                      <a:pPr algn="ctr" fontAlgn="ctr"/>
                      <a:r>
                        <a:rPr lang="ja-JP" altLang="en-US" sz="1600" u="none" strike="noStrike" dirty="0">
                          <a:effectLst/>
                        </a:rPr>
                        <a:t>　</a:t>
                      </a:r>
                      <a:endPar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600" u="none" strike="noStrike" dirty="0">
                          <a:effectLst/>
                        </a:rPr>
                        <a:t>平均値</a:t>
                      </a:r>
                      <a:endPar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600" u="none" strike="noStrike" dirty="0">
                          <a:effectLst/>
                        </a:rPr>
                        <a:t>標準偏差</a:t>
                      </a:r>
                      <a:endPar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600" u="none" strike="noStrike">
                          <a:effectLst/>
                        </a:rPr>
                        <a:t>偏回帰係数</a:t>
                      </a:r>
                      <a:endParaRPr lang="ja-JP" alt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TW" altLang="en-US" sz="1600" u="none" strike="noStrike">
                          <a:effectLst/>
                        </a:rPr>
                        <a:t>標準偏回帰係数</a:t>
                      </a:r>
                      <a:endParaRPr lang="zh-TW" alt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99271058"/>
                  </a:ext>
                </a:extLst>
              </a:tr>
              <a:tr h="228600">
                <a:tc>
                  <a:txBody>
                    <a:bodyPr/>
                    <a:lstStyle/>
                    <a:p>
                      <a:pPr algn="ctr" fontAlgn="ctr"/>
                      <a:r>
                        <a:rPr lang="ja-JP" altLang="en-US" sz="1600" u="none" strike="noStrike" dirty="0">
                          <a:effectLst/>
                        </a:rPr>
                        <a:t>月間売上高</a:t>
                      </a:r>
                      <a:endParaRPr lang="ja-JP"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a:effectLst/>
                        </a:rPr>
                        <a:t>92501.56 </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dirty="0">
                          <a:effectLst/>
                        </a:rPr>
                        <a:t>20931.89 </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600" u="none" strike="noStrike">
                          <a:effectLst/>
                        </a:rPr>
                        <a:t>　</a:t>
                      </a:r>
                      <a:endParaRPr lang="ja-JP" alt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ja-JP" altLang="en-US" sz="1600" u="none" strike="noStrike">
                          <a:effectLst/>
                        </a:rPr>
                        <a:t>　</a:t>
                      </a:r>
                      <a:endParaRPr lang="ja-JP" alt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0670942"/>
                  </a:ext>
                </a:extLst>
              </a:tr>
              <a:tr h="228600">
                <a:tc>
                  <a:txBody>
                    <a:bodyPr/>
                    <a:lstStyle/>
                    <a:p>
                      <a:pPr algn="ctr" fontAlgn="ctr"/>
                      <a:r>
                        <a:rPr lang="ja-JP" altLang="en-US" sz="1600" u="none" strike="noStrike">
                          <a:effectLst/>
                        </a:rPr>
                        <a:t>商圏人口</a:t>
                      </a:r>
                      <a:endParaRPr lang="ja-JP" alt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a:effectLst/>
                        </a:rPr>
                        <a:t>235.67 </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dirty="0">
                          <a:effectLst/>
                        </a:rPr>
                        <a:t>48.75 </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dirty="0">
                          <a:effectLst/>
                        </a:rPr>
                        <a:t>194.63 </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dirty="0">
                          <a:effectLst/>
                        </a:rPr>
                        <a:t>0.45 </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33713679"/>
                  </a:ext>
                </a:extLst>
              </a:tr>
              <a:tr h="228600">
                <a:tc>
                  <a:txBody>
                    <a:bodyPr/>
                    <a:lstStyle/>
                    <a:p>
                      <a:pPr algn="ctr" fontAlgn="ctr"/>
                      <a:r>
                        <a:rPr lang="ja-JP" altLang="en-US" sz="1600" u="none" strike="noStrike">
                          <a:effectLst/>
                        </a:rPr>
                        <a:t>最寄り駅からの距離</a:t>
                      </a:r>
                      <a:endParaRPr lang="ja-JP" altLang="en-US"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a:effectLst/>
                        </a:rPr>
                        <a:t>598.64 </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a:effectLst/>
                        </a:rPr>
                        <a:t>313.18 </a:t>
                      </a:r>
                      <a:endParaRPr lang="en-US" altLang="ja-JP" sz="1600" b="0" i="0" u="none" strike="noStrike">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dirty="0">
                          <a:effectLst/>
                        </a:rPr>
                        <a:t>-47.62 </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ja-JP" sz="1600" u="none" strike="noStrike" dirty="0">
                          <a:effectLst/>
                        </a:rPr>
                        <a:t>-0.71 </a:t>
                      </a:r>
                      <a:endParaRPr lang="en-US" altLang="ja-JP"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571490"/>
                  </a:ext>
                </a:extLst>
              </a:tr>
            </a:tbl>
          </a:graphicData>
        </a:graphic>
      </p:graphicFrame>
    </p:spTree>
    <p:extLst>
      <p:ext uri="{BB962C8B-B14F-4D97-AF65-F5344CB8AC3E}">
        <p14:creationId xmlns:p14="http://schemas.microsoft.com/office/powerpoint/2010/main" val="270227091"/>
      </p:ext>
    </p:extLst>
  </p:cSld>
  <p:clrMapOvr>
    <a:masterClrMapping/>
  </p:clrMapOvr>
</p:sld>
</file>

<file path=ppt/theme/theme1.xml><?xml version="1.0" encoding="utf-8"?>
<a:theme xmlns:a="http://schemas.openxmlformats.org/drawingml/2006/main" name="レトロスペクト">
  <a:themeElements>
    <a:clrScheme name="青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MeiryoSegoeUI">
      <a:majorFont>
        <a:latin typeface="Segoe UI"/>
        <a:ea typeface="メイリオ"/>
        <a:cs typeface=""/>
      </a:majorFont>
      <a:minorFont>
        <a:latin typeface="Segoe UI"/>
        <a:ea typeface="メイリオ"/>
        <a:cs typeface=""/>
      </a:minorFont>
    </a:fontScheme>
    <a:fmtScheme name="レトロスペクト">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プレゼンテーション1" id="{814E3732-357F-42B3-9496-A25D23C26F0D}" vid="{02233948-770E-433F-B60A-C57C6A4708F2}"/>
    </a:ext>
  </a:extLst>
</a:theme>
</file>

<file path=docProps/app.xml><?xml version="1.0" encoding="utf-8"?>
<Properties xmlns="http://schemas.openxmlformats.org/officeDocument/2006/extended-properties" xmlns:vt="http://schemas.openxmlformats.org/officeDocument/2006/docPropsVTypes">
  <Template>6章プレゼン資料</Template>
  <TotalTime>0</TotalTime>
  <Words>431</Words>
  <Application>Microsoft Office PowerPoint</Application>
  <PresentationFormat>画面に合わせる (4:3)</PresentationFormat>
  <Paragraphs>59</Paragraphs>
  <Slides>5</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vt:i4>
      </vt:variant>
    </vt:vector>
  </HeadingPairs>
  <TitlesOfParts>
    <vt:vector size="10" baseType="lpstr">
      <vt:lpstr>メイリオ</vt:lpstr>
      <vt:lpstr>游ゴシック</vt:lpstr>
      <vt:lpstr>Calibri</vt:lpstr>
      <vt:lpstr>Segoe UI</vt:lpstr>
      <vt:lpstr>レトロスペクト</vt:lpstr>
      <vt:lpstr>新規店舗の月間売上高の予測</vt:lpstr>
      <vt:lpstr>概要</vt:lpstr>
      <vt:lpstr>月間売上高と最寄り駅からの距離・商圏人口との関係性</vt:lpstr>
      <vt:lpstr>月間売上高と店舗面積・駐車場台数・競合店舗数の関係性</vt:lpstr>
      <vt:lpstr>最寄り駅からの距離・商圏人口から月間売上高を予測する式を算出</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2024-11-12T02:26:55Z</dcterms:created>
  <dcterms:modified xsi:type="dcterms:W3CDTF">2024-11-12T02:29:16Z</dcterms:modified>
</cp:coreProperties>
</file>