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60" r:id="rId1"/>
  </p:sldMasterIdLst>
  <p:notesMasterIdLst>
    <p:notesMasterId r:id="rId8"/>
  </p:notesMasterIdLst>
  <p:sldIdLst>
    <p:sldId id="256" r:id="rId2"/>
    <p:sldId id="267" r:id="rId3"/>
    <p:sldId id="277" r:id="rId4"/>
    <p:sldId id="276" r:id="rId5"/>
    <p:sldId id="278" r:id="rId6"/>
    <p:sldId id="275" r:id="rId7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4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5" autoAdjust="0"/>
    <p:restoredTop sz="94660"/>
  </p:normalViewPr>
  <p:slideViewPr>
    <p:cSldViewPr snapToGrid="0">
      <p:cViewPr varScale="1">
        <p:scale>
          <a:sx n="96" d="100"/>
          <a:sy n="96" d="100"/>
        </p:scale>
        <p:origin x="639" y="5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B47C0B-6E02-4E51-A829-5B99C59EEFB0}" type="datetimeFigureOut">
              <a:rPr kumimoji="1" lang="ja-JP" altLang="en-US" smtClean="0"/>
              <a:t>2024/11/12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18554F-BB6E-4AC7-A8AD-9D688CC44CB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19626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"/>
          <p:cNvSpPr/>
          <p:nvPr/>
        </p:nvSpPr>
        <p:spPr>
          <a:xfrm>
            <a:off x="1" y="6570000"/>
            <a:ext cx="9144900" cy="288000"/>
          </a:xfrm>
          <a:prstGeom prst="rect">
            <a:avLst/>
          </a:prstGeom>
          <a:solidFill>
            <a:srgbClr val="0074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"/>
          <p:cNvSpPr>
            <a:spLocks noGrp="1"/>
          </p:cNvSpPr>
          <p:nvPr>
            <p:ph type="ctrTitle"/>
          </p:nvPr>
        </p:nvSpPr>
        <p:spPr>
          <a:xfrm>
            <a:off x="810000" y="1080000"/>
            <a:ext cx="7560000" cy="1800000"/>
          </a:xfrm>
        </p:spPr>
        <p:txBody>
          <a:bodyPr anchor="b" anchorCtr="0">
            <a:noAutofit/>
          </a:bodyPr>
          <a:lstStyle>
            <a:lvl1pPr algn="l">
              <a:lnSpc>
                <a:spcPct val="100000"/>
              </a:lnSpc>
              <a:defRPr sz="3600" spc="-38" baseline="0">
                <a:solidFill>
                  <a:srgbClr val="0074BE"/>
                </a:solidFill>
                <a:effectLst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"/>
          <p:cNvSpPr>
            <a:spLocks noGrp="1"/>
          </p:cNvSpPr>
          <p:nvPr>
            <p:ph type="subTitle" idx="1"/>
          </p:nvPr>
        </p:nvSpPr>
        <p:spPr>
          <a:xfrm>
            <a:off x="810000" y="3600000"/>
            <a:ext cx="7560000" cy="1728000"/>
          </a:xfrm>
        </p:spPr>
        <p:txBody>
          <a:bodyPr lIns="91440" rIns="9144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cap="none" spc="150" baseline="0">
                <a:solidFill>
                  <a:srgbClr val="0074BE"/>
                </a:solidFill>
                <a:latin typeface="+mj-lt"/>
              </a:defRPr>
            </a:lvl1pPr>
            <a:lvl2pPr marL="342900" indent="0" algn="ctr">
              <a:buNone/>
              <a:defRPr sz="18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852FC-BC36-480E-B84A-020C90634E9A}" type="datetime1">
              <a:rPr kumimoji="1" lang="ja-JP" altLang="en-US" smtClean="0"/>
              <a:t>2024/11/12</a:t>
            </a:fld>
            <a:endParaRPr kumimoji="1" lang="ja-JP" altLang="en-US"/>
          </a:p>
        </p:txBody>
      </p:sp>
      <p:sp>
        <p:nvSpPr>
          <p:cNvPr id="5" name="Footer Placeholder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"/>
          <p:cNvSpPr>
            <a:spLocks noGrp="1"/>
          </p:cNvSpPr>
          <p:nvPr>
            <p:ph type="sldNum" sz="quarter" idx="12"/>
          </p:nvPr>
        </p:nvSpPr>
        <p:spPr>
          <a:xfrm>
            <a:off x="7965000" y="6588000"/>
            <a:ext cx="810000" cy="252000"/>
          </a:xfrm>
        </p:spPr>
        <p:txBody>
          <a:bodyPr/>
          <a:lstStyle/>
          <a:p>
            <a:fld id="{4D5EF750-8CCB-493D-97D6-3789D25CE33F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9" name="Straight Connector"/>
          <p:cNvCxnSpPr/>
          <p:nvPr/>
        </p:nvCxnSpPr>
        <p:spPr>
          <a:xfrm>
            <a:off x="810000" y="3060000"/>
            <a:ext cx="756000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57559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"/>
          <p:cNvSpPr>
            <a:spLocks noGrp="1"/>
          </p:cNvSpPr>
          <p:nvPr>
            <p:ph idx="1"/>
          </p:nvPr>
        </p:nvSpPr>
        <p:spPr>
          <a:xfrm>
            <a:off x="810000" y="1152000"/>
            <a:ext cx="7560000" cy="5040000"/>
          </a:xfrm>
        </p:spPr>
        <p:txBody>
          <a:bodyPr/>
          <a:lstStyle>
            <a:lvl1pPr marL="162000" marR="0" indent="-162000" algn="l" defTabSz="685783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113"/>
              </a:spcAft>
              <a:buClr>
                <a:srgbClr val="4A66AC"/>
              </a:buClr>
              <a:buSzPct val="100000"/>
              <a:buFont typeface="Calibri" panose="020F0502020204030204" pitchFamily="34" charset="0"/>
              <a:buChar char="◦"/>
              <a:tabLst/>
              <a:defRPr/>
            </a:lvl1pPr>
            <a:lvl2pPr marL="378000" marR="0" indent="-16200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Char char="◦"/>
              <a:tabLst/>
              <a:defRPr/>
            </a:lvl2pPr>
            <a:lvl3pPr marL="594000" marR="0" indent="-16200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Char char="◦"/>
              <a:tabLst/>
              <a:defRPr/>
            </a:lvl3pPr>
            <a:lvl4pPr marL="755981" marR="0" indent="-16200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Char char="◦"/>
              <a:tabLst/>
              <a:defRPr/>
            </a:lvl4pPr>
            <a:lvl5pPr marL="918000" marR="0" indent="-16200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Char char="◦"/>
              <a:tabLst/>
              <a:defRPr/>
            </a:lvl5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altLang="ja-JP" dirty="0"/>
          </a:p>
        </p:txBody>
      </p:sp>
      <p:sp>
        <p:nvSpPr>
          <p:cNvPr id="4" name="Date Placeholder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3DEC0-B7D5-40FB-9084-B4C74EC00E6B}" type="datetime1">
              <a:rPr kumimoji="1" lang="ja-JP" altLang="en-US" smtClean="0"/>
              <a:t>2024/11/12</a:t>
            </a:fld>
            <a:endParaRPr kumimoji="1" lang="ja-JP" altLang="en-US"/>
          </a:p>
        </p:txBody>
      </p:sp>
      <p:sp>
        <p:nvSpPr>
          <p:cNvPr id="5" name="Footer Placeholder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"/>
          <p:cNvSpPr>
            <a:spLocks noGrp="1"/>
          </p:cNvSpPr>
          <p:nvPr>
            <p:ph type="sldNum" sz="quarter" idx="12"/>
          </p:nvPr>
        </p:nvSpPr>
        <p:spPr>
          <a:xfrm>
            <a:off x="7965000" y="6588000"/>
            <a:ext cx="810000" cy="252000"/>
          </a:xfrm>
        </p:spPr>
        <p:txBody>
          <a:bodyPr/>
          <a:lstStyle/>
          <a:p>
            <a:fld id="{4D5EF750-8CCB-493D-97D6-3789D25CE33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885214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（グラフ用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"/>
          <p:cNvSpPr>
            <a:spLocks noGrp="1"/>
          </p:cNvSpPr>
          <p:nvPr>
            <p:ph idx="1"/>
          </p:nvPr>
        </p:nvSpPr>
        <p:spPr>
          <a:xfrm>
            <a:off x="810000" y="5292000"/>
            <a:ext cx="7560000" cy="1080000"/>
          </a:xfrm>
        </p:spPr>
        <p:txBody>
          <a:bodyPr/>
          <a:lstStyle>
            <a:lvl1pPr marL="162000" marR="0" indent="-162000" algn="l" defTabSz="685783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113"/>
              </a:spcAft>
              <a:buClr>
                <a:srgbClr val="4A66AC"/>
              </a:buClr>
              <a:buSzPct val="100000"/>
              <a:buFont typeface="Calibri" panose="020F0502020204030204" pitchFamily="34" charset="0"/>
              <a:buChar char="◦"/>
              <a:tabLst/>
              <a:defRPr sz="1800"/>
            </a:lvl1pPr>
            <a:lvl2pPr marL="378000" marR="0" indent="-16200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Char char="◦"/>
              <a:tabLst/>
              <a:defRPr sz="1600"/>
            </a:lvl2pPr>
            <a:lvl3pPr marL="594000" marR="0" indent="-16200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Char char="◦"/>
              <a:tabLst/>
              <a:defRPr sz="1400"/>
            </a:lvl3pPr>
            <a:lvl4pPr marL="755981" marR="0" indent="-16200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Char char="◦"/>
              <a:tabLst/>
              <a:defRPr sz="1200"/>
            </a:lvl4pPr>
            <a:lvl5pPr marL="918000" marR="0" indent="-16200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Char char="◦"/>
              <a:tabLst/>
              <a:defRPr sz="1200"/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altLang="ja-JP" dirty="0"/>
          </a:p>
        </p:txBody>
      </p:sp>
      <p:sp>
        <p:nvSpPr>
          <p:cNvPr id="4" name="Date Placeholder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3DEC0-B7D5-40FB-9084-B4C74EC00E6B}" type="datetime1">
              <a:rPr kumimoji="1" lang="ja-JP" altLang="en-US" smtClean="0"/>
              <a:t>2024/11/12</a:t>
            </a:fld>
            <a:endParaRPr kumimoji="1" lang="ja-JP" altLang="en-US"/>
          </a:p>
        </p:txBody>
      </p:sp>
      <p:sp>
        <p:nvSpPr>
          <p:cNvPr id="5" name="Footer Placeholder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"/>
          <p:cNvSpPr>
            <a:spLocks noGrp="1"/>
          </p:cNvSpPr>
          <p:nvPr>
            <p:ph type="sldNum" sz="quarter" idx="12"/>
          </p:nvPr>
        </p:nvSpPr>
        <p:spPr>
          <a:xfrm>
            <a:off x="7965000" y="6588000"/>
            <a:ext cx="810000" cy="252000"/>
          </a:xfrm>
        </p:spPr>
        <p:txBody>
          <a:bodyPr/>
          <a:lstStyle/>
          <a:p>
            <a:fld id="{4D5EF750-8CCB-493D-97D6-3789D25CE33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160391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"/>
          <p:cNvSpPr/>
          <p:nvPr/>
        </p:nvSpPr>
        <p:spPr>
          <a:xfrm>
            <a:off x="0" y="6570000"/>
            <a:ext cx="9144900" cy="288000"/>
          </a:xfrm>
          <a:prstGeom prst="rect">
            <a:avLst/>
          </a:prstGeom>
          <a:solidFill>
            <a:srgbClr val="0074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810000" y="720000"/>
            <a:ext cx="7560000" cy="3600000"/>
          </a:xfrm>
        </p:spPr>
        <p:txBody>
          <a:bodyPr anchor="b" anchorCtr="0">
            <a:noAutofit/>
          </a:bodyPr>
          <a:lstStyle>
            <a:lvl1pPr>
              <a:lnSpc>
                <a:spcPct val="100000"/>
              </a:lnSpc>
              <a:defRPr sz="3300" b="0">
                <a:solidFill>
                  <a:srgbClr val="0074BE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"/>
          <p:cNvSpPr>
            <a:spLocks noGrp="1"/>
          </p:cNvSpPr>
          <p:nvPr>
            <p:ph type="body" idx="1"/>
          </p:nvPr>
        </p:nvSpPr>
        <p:spPr>
          <a:xfrm>
            <a:off x="810000" y="4500000"/>
            <a:ext cx="7560000" cy="1080000"/>
          </a:xfrm>
        </p:spPr>
        <p:txBody>
          <a:bodyPr lIns="91440" rIns="91440" anchor="t" anchorCtr="0"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800" cap="none" spc="150" baseline="0">
                <a:solidFill>
                  <a:srgbClr val="0074BE"/>
                </a:solidFill>
                <a:latin typeface="+mj-lt"/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CD08B-B8BB-40F5-A9E1-F9681E8E75D8}" type="datetime1">
              <a:rPr kumimoji="1" lang="ja-JP" altLang="en-US" smtClean="0"/>
              <a:t>2024/11/12</a:t>
            </a:fld>
            <a:endParaRPr kumimoji="1" lang="ja-JP" altLang="en-US"/>
          </a:p>
        </p:txBody>
      </p:sp>
      <p:sp>
        <p:nvSpPr>
          <p:cNvPr id="5" name="Footer Placeholder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EF750-8CCB-493D-97D6-3789D25CE33F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9" name="Straight Connector"/>
          <p:cNvCxnSpPr/>
          <p:nvPr/>
        </p:nvCxnSpPr>
        <p:spPr>
          <a:xfrm>
            <a:off x="810000" y="4320000"/>
            <a:ext cx="756000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28143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"/>
          <p:cNvSpPr>
            <a:spLocks noGrp="1"/>
          </p:cNvSpPr>
          <p:nvPr>
            <p:ph type="title"/>
          </p:nvPr>
        </p:nvSpPr>
        <p:spPr>
          <a:xfrm>
            <a:off x="810000" y="360000"/>
            <a:ext cx="7560000" cy="64800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"/>
          <p:cNvSpPr>
            <a:spLocks noGrp="1"/>
          </p:cNvSpPr>
          <p:nvPr>
            <p:ph sz="half" idx="1"/>
          </p:nvPr>
        </p:nvSpPr>
        <p:spPr>
          <a:xfrm>
            <a:off x="810000" y="1152000"/>
            <a:ext cx="3726000" cy="5040000"/>
          </a:xfrm>
        </p:spPr>
        <p:txBody>
          <a:bodyPr/>
          <a:lstStyle>
            <a:lvl1pPr marL="162000" marR="0" indent="-162000" algn="l" defTabSz="685783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113"/>
              </a:spcAft>
              <a:buClr>
                <a:srgbClr val="4A66AC"/>
              </a:buClr>
              <a:buSzPct val="100000"/>
              <a:buFont typeface="Calibri" panose="020F0502020204030204" pitchFamily="34" charset="0"/>
              <a:buChar char="◦"/>
              <a:tabLst/>
              <a:defRPr/>
            </a:lvl1pPr>
            <a:lvl2pPr marL="378000" marR="0" indent="-16200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Char char="◦"/>
              <a:tabLst/>
              <a:defRPr/>
            </a:lvl2pPr>
            <a:lvl3pPr marL="594000" marR="0" indent="-16200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Char char="◦"/>
              <a:tabLst/>
              <a:defRPr/>
            </a:lvl3pPr>
            <a:lvl4pPr marL="755981" marR="0" indent="-16200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Char char="◦"/>
              <a:tabLst/>
              <a:defRPr/>
            </a:lvl4pPr>
            <a:lvl5pPr marL="918000" marR="0" indent="-16200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Char char="◦"/>
              <a:tabLst/>
              <a:defRPr/>
            </a:lvl5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altLang="ja-JP" dirty="0"/>
          </a:p>
        </p:txBody>
      </p:sp>
      <p:sp>
        <p:nvSpPr>
          <p:cNvPr id="4" name="Content Placeholder"/>
          <p:cNvSpPr>
            <a:spLocks noGrp="1"/>
          </p:cNvSpPr>
          <p:nvPr>
            <p:ph sz="half" idx="2"/>
          </p:nvPr>
        </p:nvSpPr>
        <p:spPr>
          <a:xfrm>
            <a:off x="4644000" y="1152000"/>
            <a:ext cx="3726000" cy="5040000"/>
          </a:xfrm>
        </p:spPr>
        <p:txBody>
          <a:bodyPr/>
          <a:lstStyle>
            <a:lvl1pPr marL="162000" marR="0" indent="-162000" algn="l" defTabSz="685783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113"/>
              </a:spcAft>
              <a:buClr>
                <a:srgbClr val="4A66AC"/>
              </a:buClr>
              <a:buSzPct val="100000"/>
              <a:buFont typeface="Calibri" panose="020F0502020204030204" pitchFamily="34" charset="0"/>
              <a:buChar char="◦"/>
              <a:tabLst/>
              <a:defRPr/>
            </a:lvl1pPr>
            <a:lvl2pPr marL="378000" marR="0" indent="-16200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Char char="◦"/>
              <a:tabLst/>
              <a:defRPr/>
            </a:lvl2pPr>
            <a:lvl3pPr marL="594000" marR="0" indent="-16200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Char char="◦"/>
              <a:tabLst/>
              <a:defRPr/>
            </a:lvl3pPr>
            <a:lvl4pPr marL="755981" marR="0" indent="-16200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Char char="◦"/>
              <a:tabLst/>
              <a:defRPr/>
            </a:lvl4pPr>
            <a:lvl5pPr marL="918000" marR="0" indent="-16200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Char char="◦"/>
              <a:tabLst/>
              <a:defRPr/>
            </a:lvl5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altLang="ja-JP" dirty="0"/>
          </a:p>
        </p:txBody>
      </p:sp>
      <p:sp>
        <p:nvSpPr>
          <p:cNvPr id="5" name="Date Placeholder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6A636-58EF-4FB7-B0AF-1C5D40D72A5F}" type="datetime1">
              <a:rPr kumimoji="1" lang="ja-JP" altLang="en-US" smtClean="0"/>
              <a:t>2024/11/12</a:t>
            </a:fld>
            <a:endParaRPr kumimoji="1" lang="ja-JP" altLang="en-US"/>
          </a:p>
        </p:txBody>
      </p:sp>
      <p:sp>
        <p:nvSpPr>
          <p:cNvPr id="6" name="Footer Placeholder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EF750-8CCB-493D-97D6-3789D25CE33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240530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文章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"/>
          <p:cNvSpPr>
            <a:spLocks noGrp="1"/>
          </p:cNvSpPr>
          <p:nvPr>
            <p:ph idx="1"/>
          </p:nvPr>
        </p:nvSpPr>
        <p:spPr>
          <a:xfrm>
            <a:off x="810000" y="1152000"/>
            <a:ext cx="7560000" cy="5040000"/>
          </a:xfrm>
        </p:spPr>
        <p:txBody>
          <a:bodyPr>
            <a:normAutofit/>
          </a:bodyPr>
          <a:lstStyle>
            <a:lvl1pPr marL="162000" marR="0" indent="0" algn="l" defTabSz="685783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113"/>
              </a:spcAft>
              <a:buClr>
                <a:srgbClr val="4A66AC"/>
              </a:buClr>
              <a:buSzPct val="100000"/>
              <a:buFont typeface="Calibri" panose="020F0502020204030204" pitchFamily="34" charset="0"/>
              <a:buNone/>
              <a:tabLst/>
              <a:defRPr sz="1800"/>
            </a:lvl1pPr>
            <a:lvl2pPr marL="216000" marR="0" indent="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None/>
              <a:tabLst/>
              <a:defRPr/>
            </a:lvl2pPr>
            <a:lvl3pPr marL="432000" marR="0" indent="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None/>
              <a:tabLst/>
              <a:defRPr/>
            </a:lvl3pPr>
            <a:lvl4pPr marL="593981" marR="0" indent="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None/>
              <a:tabLst/>
              <a:defRPr/>
            </a:lvl4pPr>
            <a:lvl5pPr marL="756000" marR="0" indent="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None/>
              <a:tabLst/>
              <a:defRPr/>
            </a:lvl5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94AA4-4806-4CBF-8F9E-95D67AA6B050}" type="datetime1">
              <a:rPr kumimoji="1" lang="ja-JP" altLang="en-US" smtClean="0"/>
              <a:t>2024/11/12</a:t>
            </a:fld>
            <a:endParaRPr kumimoji="1" lang="ja-JP" altLang="en-US"/>
          </a:p>
        </p:txBody>
      </p:sp>
      <p:sp>
        <p:nvSpPr>
          <p:cNvPr id="5" name="Footer Placeholder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"/>
          <p:cNvSpPr>
            <a:spLocks noGrp="1"/>
          </p:cNvSpPr>
          <p:nvPr>
            <p:ph type="sldNum" sz="quarter" idx="12"/>
          </p:nvPr>
        </p:nvSpPr>
        <p:spPr>
          <a:xfrm>
            <a:off x="7965000" y="6588000"/>
            <a:ext cx="810000" cy="252000"/>
          </a:xfrm>
        </p:spPr>
        <p:txBody>
          <a:bodyPr/>
          <a:lstStyle/>
          <a:p>
            <a:fld id="{4D5EF750-8CCB-493D-97D6-3789D25CE33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516512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234E2-B97D-44E5-A6EE-C694DD8E8F87}" type="datetime1">
              <a:rPr kumimoji="1" lang="ja-JP" altLang="en-US" smtClean="0"/>
              <a:t>2024/11/12</a:t>
            </a:fld>
            <a:endParaRPr kumimoji="1" lang="ja-JP" altLang="en-US"/>
          </a:p>
        </p:txBody>
      </p:sp>
      <p:sp>
        <p:nvSpPr>
          <p:cNvPr id="4" name="Footer Placeholder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EF750-8CCB-493D-97D6-3789D25CE33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678689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"/>
          <p:cNvSpPr/>
          <p:nvPr/>
        </p:nvSpPr>
        <p:spPr>
          <a:xfrm>
            <a:off x="0" y="6570000"/>
            <a:ext cx="9144900" cy="288000"/>
          </a:xfrm>
          <a:prstGeom prst="rect">
            <a:avLst/>
          </a:prstGeom>
          <a:solidFill>
            <a:srgbClr val="0074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4E4EB-CB6D-4726-AF9B-2E2E44DC1927}" type="datetime1">
              <a:rPr kumimoji="1" lang="ja-JP" altLang="en-US" smtClean="0"/>
              <a:t>2024/11/12</a:t>
            </a:fld>
            <a:endParaRPr kumimoji="1" lang="ja-JP" altLang="en-US"/>
          </a:p>
        </p:txBody>
      </p:sp>
      <p:sp>
        <p:nvSpPr>
          <p:cNvPr id="8" name="Footer Placeholder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9" name="Slide Number Placeholder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EF750-8CCB-493D-97D6-3789D25CE33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508178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"/>
          <p:cNvSpPr/>
          <p:nvPr/>
        </p:nvSpPr>
        <p:spPr>
          <a:xfrm>
            <a:off x="0" y="6570000"/>
            <a:ext cx="9144900" cy="288000"/>
          </a:xfrm>
          <a:prstGeom prst="rect">
            <a:avLst/>
          </a:prstGeom>
          <a:solidFill>
            <a:srgbClr val="0074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"/>
          <p:cNvSpPr>
            <a:spLocks noGrp="1"/>
          </p:cNvSpPr>
          <p:nvPr>
            <p:ph type="title"/>
          </p:nvPr>
        </p:nvSpPr>
        <p:spPr>
          <a:xfrm>
            <a:off x="810000" y="355667"/>
            <a:ext cx="7560000" cy="648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"/>
          <p:cNvSpPr>
            <a:spLocks noGrp="1"/>
          </p:cNvSpPr>
          <p:nvPr>
            <p:ph type="body" idx="1"/>
          </p:nvPr>
        </p:nvSpPr>
        <p:spPr>
          <a:xfrm>
            <a:off x="810000" y="1152000"/>
            <a:ext cx="7560000" cy="5040000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altLang="ja-JP" dirty="0"/>
          </a:p>
        </p:txBody>
      </p:sp>
      <p:sp>
        <p:nvSpPr>
          <p:cNvPr id="4" name="Date Placeholder"/>
          <p:cNvSpPr>
            <a:spLocks noGrp="1"/>
          </p:cNvSpPr>
          <p:nvPr>
            <p:ph type="dt" sz="half" idx="2"/>
          </p:nvPr>
        </p:nvSpPr>
        <p:spPr>
          <a:xfrm>
            <a:off x="810000" y="6588000"/>
            <a:ext cx="1890000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88">
                <a:solidFill>
                  <a:srgbClr val="FFFFFF"/>
                </a:solidFill>
              </a:defRPr>
            </a:lvl1pPr>
          </a:lstStyle>
          <a:p>
            <a:fld id="{24CC1F07-6775-4214-B2A5-32DCD116E5B0}" type="datetime1">
              <a:rPr kumimoji="1" lang="ja-JP" altLang="en-US" smtClean="0"/>
              <a:t>2024/11/12</a:t>
            </a:fld>
            <a:endParaRPr kumimoji="1" lang="ja-JP" altLang="en-US"/>
          </a:p>
        </p:txBody>
      </p:sp>
      <p:sp>
        <p:nvSpPr>
          <p:cNvPr id="5" name="Footer Placeholder"/>
          <p:cNvSpPr>
            <a:spLocks noGrp="1"/>
          </p:cNvSpPr>
          <p:nvPr>
            <p:ph type="ftr" sz="quarter" idx="3"/>
          </p:nvPr>
        </p:nvSpPr>
        <p:spPr>
          <a:xfrm>
            <a:off x="2700000" y="6588000"/>
            <a:ext cx="4050000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88" cap="none" baseline="0">
                <a:solidFill>
                  <a:srgbClr val="FFFFFF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"/>
          <p:cNvSpPr>
            <a:spLocks noGrp="1"/>
          </p:cNvSpPr>
          <p:nvPr>
            <p:ph type="sldNum" sz="quarter" idx="4"/>
          </p:nvPr>
        </p:nvSpPr>
        <p:spPr>
          <a:xfrm>
            <a:off x="7965000" y="6588000"/>
            <a:ext cx="810000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88">
                <a:solidFill>
                  <a:srgbClr val="FFFFFF"/>
                </a:solidFill>
              </a:defRPr>
            </a:lvl1pPr>
          </a:lstStyle>
          <a:p>
            <a:fld id="{4D5EF750-8CCB-493D-97D6-3789D25CE33F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10" name="Straight Connector"/>
          <p:cNvCxnSpPr/>
          <p:nvPr/>
        </p:nvCxnSpPr>
        <p:spPr>
          <a:xfrm>
            <a:off x="810000" y="1008000"/>
            <a:ext cx="756000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291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8" r:id="rId3"/>
    <p:sldLayoutId id="2147483763" r:id="rId4"/>
    <p:sldLayoutId id="2147483764" r:id="rId5"/>
    <p:sldLayoutId id="2147483765" r:id="rId6"/>
    <p:sldLayoutId id="2147483766" r:id="rId7"/>
    <p:sldLayoutId id="2147483767" r:id="rId8"/>
  </p:sldLayoutIdLst>
  <p:hf hdr="0" ftr="0" dt="0"/>
  <p:txStyles>
    <p:titleStyle>
      <a:lvl1pPr algn="l" defTabSz="685800" rtl="0" eaLnBrk="1" latinLnBrk="0" hangingPunct="1">
        <a:lnSpc>
          <a:spcPct val="100000"/>
        </a:lnSpc>
        <a:spcBef>
          <a:spcPct val="0"/>
        </a:spcBef>
        <a:buNone/>
        <a:defRPr kumimoji="1" sz="2400" kern="1200" spc="-38" baseline="0">
          <a:solidFill>
            <a:srgbClr val="0074BE"/>
          </a:solidFill>
          <a:latin typeface="+mj-lt"/>
          <a:ea typeface="+mj-ea"/>
          <a:cs typeface="+mj-cs"/>
        </a:defRPr>
      </a:lvl1pPr>
    </p:titleStyle>
    <p:bodyStyle>
      <a:lvl1pPr marL="107997" marR="0" indent="-162000" algn="l" defTabSz="685783" rtl="0" eaLnBrk="1" fontAlgn="auto" latinLnBrk="0" hangingPunct="1">
        <a:lnSpc>
          <a:spcPct val="100000"/>
        </a:lnSpc>
        <a:spcBef>
          <a:spcPts val="900"/>
        </a:spcBef>
        <a:spcAft>
          <a:spcPts val="113"/>
        </a:spcAft>
        <a:buClr>
          <a:srgbClr val="4A66AC"/>
        </a:buClr>
        <a:buSzPct val="100000"/>
        <a:buFont typeface="Calibri" panose="020F0502020204030204" pitchFamily="34" charset="0"/>
        <a:buChar char="◦"/>
        <a:tabLst/>
        <a:defRPr kumimoji="1" sz="21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78000" marR="0" indent="-162000" algn="l" defTabSz="685783" rtl="0" eaLnBrk="1" fontAlgn="auto" latinLnBrk="0" hangingPunct="1">
        <a:lnSpc>
          <a:spcPct val="100000"/>
        </a:lnSpc>
        <a:spcBef>
          <a:spcPts val="113"/>
        </a:spcBef>
        <a:spcAft>
          <a:spcPts val="113"/>
        </a:spcAft>
        <a:buClr>
          <a:srgbClr val="4A66AC"/>
        </a:buClr>
        <a:buSzTx/>
        <a:buFont typeface="Calibri" pitchFamily="34" charset="0"/>
        <a:buChar char="◦"/>
        <a:tabLst/>
        <a:defRPr kumimoji="1"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94000" marR="0" indent="-162000" algn="l" defTabSz="685783" rtl="0" eaLnBrk="1" fontAlgn="auto" latinLnBrk="0" hangingPunct="1">
        <a:lnSpc>
          <a:spcPct val="100000"/>
        </a:lnSpc>
        <a:spcBef>
          <a:spcPts val="113"/>
        </a:spcBef>
        <a:spcAft>
          <a:spcPts val="113"/>
        </a:spcAft>
        <a:buClr>
          <a:srgbClr val="4A66AC"/>
        </a:buClr>
        <a:buSzTx/>
        <a:buFont typeface="Calibri" pitchFamily="34" charset="0"/>
        <a:buChar char="◦"/>
        <a:tabLst/>
        <a:defRPr kumimoji="1" sz="15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55981" marR="0" indent="-162000" algn="l" defTabSz="685783" rtl="0" eaLnBrk="1" fontAlgn="auto" latinLnBrk="0" hangingPunct="1">
        <a:lnSpc>
          <a:spcPct val="100000"/>
        </a:lnSpc>
        <a:spcBef>
          <a:spcPts val="113"/>
        </a:spcBef>
        <a:spcAft>
          <a:spcPts val="113"/>
        </a:spcAft>
        <a:buClr>
          <a:srgbClr val="4A66AC"/>
        </a:buClr>
        <a:buSzTx/>
        <a:buFont typeface="Calibri" pitchFamily="34" charset="0"/>
        <a:buChar char="◦"/>
        <a:tabLst/>
        <a:defRPr kumimoji="1" sz="13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18000" marR="0" indent="-162000" algn="l" defTabSz="685783" rtl="0" eaLnBrk="1" fontAlgn="auto" latinLnBrk="0" hangingPunct="1">
        <a:lnSpc>
          <a:spcPct val="100000"/>
        </a:lnSpc>
        <a:spcBef>
          <a:spcPts val="113"/>
        </a:spcBef>
        <a:spcAft>
          <a:spcPts val="113"/>
        </a:spcAft>
        <a:buClr>
          <a:srgbClr val="4A66AC"/>
        </a:buClr>
        <a:buSzTx/>
        <a:buFont typeface="Calibri" pitchFamily="34" charset="0"/>
        <a:buChar char="◦"/>
        <a:tabLst/>
        <a:defRPr kumimoji="1" sz="13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82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kumimoji="1"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97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kumimoji="1"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12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kumimoji="1"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27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kumimoji="1"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74BEC1C-93A6-3A75-6A96-9A73F64FC62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/>
              <a:t>2023</a:t>
            </a:r>
            <a:r>
              <a:rPr kumimoji="1" lang="ja-JP" altLang="en-US" dirty="0"/>
              <a:t>年</a:t>
            </a:r>
            <a:r>
              <a:rPr kumimoji="1" lang="en-US" altLang="ja-JP" dirty="0"/>
              <a:t>1</a:t>
            </a:r>
            <a:r>
              <a:rPr kumimoji="1" lang="ja-JP" altLang="en-US" dirty="0"/>
              <a:t>月～</a:t>
            </a:r>
            <a:r>
              <a:rPr kumimoji="1" lang="en-US" altLang="ja-JP" dirty="0"/>
              <a:t>12</a:t>
            </a:r>
            <a:r>
              <a:rPr kumimoji="1" lang="ja-JP" altLang="en-US" dirty="0"/>
              <a:t>月</a:t>
            </a:r>
            <a:br>
              <a:rPr kumimoji="1" lang="en-US" altLang="ja-JP" dirty="0"/>
            </a:br>
            <a:r>
              <a:rPr lang="en-US" altLang="ja-JP" dirty="0"/>
              <a:t>6</a:t>
            </a:r>
            <a:r>
              <a:rPr lang="ja-JP" altLang="en-US" dirty="0"/>
              <a:t>カテゴリーにおける</a:t>
            </a:r>
            <a:r>
              <a:rPr kumimoji="1" lang="ja-JP" altLang="en-US" dirty="0"/>
              <a:t>併売分析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EB7BA8E4-B00E-C2B0-AA3D-52557C7CA60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ja-JP" altLang="en-US" dirty="0"/>
              <a:t>報告者</a:t>
            </a:r>
            <a:br>
              <a:rPr kumimoji="1" lang="en-US" altLang="ja-JP" dirty="0"/>
            </a:br>
            <a:r>
              <a:rPr kumimoji="1" lang="ja-JP" altLang="en-US" dirty="0"/>
              <a:t>マーケティング部 </a:t>
            </a:r>
            <a:r>
              <a:rPr lang="ja-JP" altLang="en-US" dirty="0"/>
              <a:t>ペンギン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9F6E8DDE-0F91-6E32-B06C-C59EEC3E8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EF750-8CCB-493D-97D6-3789D25CE33F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619818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66FB600-76CE-959D-335A-A5FBD235B7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分析データの概要と基礎集計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775343F-8F6B-B149-8ACE-09BC192CE3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ja-JP" altLang="en-US" dirty="0"/>
              <a:t>分析対象となるデータはお茶・炭酸飲料・弁当類・パン類・お菓子・アイスの</a:t>
            </a:r>
            <a:r>
              <a:rPr kumimoji="1" lang="en-US" altLang="ja-JP" dirty="0"/>
              <a:t>6</a:t>
            </a:r>
            <a:r>
              <a:rPr kumimoji="1" lang="ja-JP" altLang="en-US" dirty="0"/>
              <a:t>カテゴリーの購買データ</a:t>
            </a:r>
            <a:r>
              <a:rPr kumimoji="1" lang="en-US" altLang="ja-JP" dirty="0"/>
              <a:t>1,000</a:t>
            </a:r>
            <a:r>
              <a:rPr kumimoji="1" lang="ja-JP" altLang="en-US" dirty="0"/>
              <a:t>件</a:t>
            </a:r>
            <a:endParaRPr kumimoji="1" lang="en-US" altLang="ja-JP" dirty="0"/>
          </a:p>
          <a:p>
            <a:pPr lvl="1"/>
            <a:r>
              <a:rPr lang="ja-JP" altLang="en-US" dirty="0"/>
              <a:t>データの各行は、</a:t>
            </a:r>
            <a:r>
              <a:rPr lang="en-US" altLang="ja-JP" dirty="0"/>
              <a:t>6</a:t>
            </a:r>
            <a:r>
              <a:rPr lang="ja-JP" altLang="en-US" dirty="0"/>
              <a:t>カテゴリー商品の購入の有無を表すデータ</a:t>
            </a:r>
            <a:endParaRPr lang="en-US" altLang="ja-JP" dirty="0"/>
          </a:p>
          <a:p>
            <a:pPr lvl="1"/>
            <a:endParaRPr lang="en-US" altLang="ja-JP" dirty="0"/>
          </a:p>
          <a:p>
            <a:r>
              <a:rPr lang="ja-JP" altLang="en-US" dirty="0"/>
              <a:t>購入回数の基礎集計</a:t>
            </a:r>
            <a:endParaRPr lang="en-US" altLang="ja-JP" dirty="0"/>
          </a:p>
          <a:p>
            <a:pPr lvl="1"/>
            <a:endParaRPr lang="en-US" altLang="ja-JP" dirty="0"/>
          </a:p>
          <a:p>
            <a:pPr lvl="1"/>
            <a:endParaRPr lang="en-US" altLang="ja-JP" dirty="0"/>
          </a:p>
          <a:p>
            <a:pPr lvl="1"/>
            <a:r>
              <a:rPr lang="ja-JP" altLang="en-US" dirty="0"/>
              <a:t>お茶の購入回数が最も多く</a:t>
            </a:r>
            <a:r>
              <a:rPr lang="en-US" altLang="ja-JP" dirty="0"/>
              <a:t>640</a:t>
            </a:r>
            <a:r>
              <a:rPr lang="ja-JP" altLang="en-US" dirty="0"/>
              <a:t>件 </a:t>
            </a:r>
            <a:r>
              <a:rPr lang="en-US" altLang="ja-JP" dirty="0"/>
              <a:t>(64.0</a:t>
            </a:r>
            <a:r>
              <a:rPr lang="ja-JP" altLang="en-US" dirty="0"/>
              <a:t>％</a:t>
            </a:r>
            <a:r>
              <a:rPr lang="en-US" altLang="ja-JP" dirty="0"/>
              <a:t>)</a:t>
            </a:r>
            <a:r>
              <a:rPr lang="ja-JP" altLang="en-US" dirty="0"/>
              <a:t>、アイスが最も少なく</a:t>
            </a:r>
            <a:r>
              <a:rPr lang="en-US" altLang="ja-JP" dirty="0"/>
              <a:t>172</a:t>
            </a:r>
            <a:r>
              <a:rPr lang="ja-JP" altLang="en-US" dirty="0"/>
              <a:t>件 </a:t>
            </a:r>
            <a:r>
              <a:rPr lang="en-US" altLang="ja-JP" dirty="0"/>
              <a:t>(17.2%)</a:t>
            </a:r>
          </a:p>
          <a:p>
            <a:r>
              <a:rPr lang="en-US" altLang="ja-JP" dirty="0"/>
              <a:t>1</a:t>
            </a:r>
            <a:r>
              <a:rPr lang="ja-JP" altLang="en-US" dirty="0"/>
              <a:t>購買あたりの購入カテゴリー数</a:t>
            </a:r>
            <a:endParaRPr lang="en-US" altLang="ja-JP" dirty="0"/>
          </a:p>
          <a:p>
            <a:pPr lvl="1"/>
            <a:endParaRPr lang="en-US" altLang="ja-JP" dirty="0"/>
          </a:p>
          <a:p>
            <a:pPr lvl="1"/>
            <a:endParaRPr lang="en-US" altLang="ja-JP" dirty="0"/>
          </a:p>
          <a:p>
            <a:pPr lvl="1"/>
            <a:r>
              <a:rPr lang="en-US" altLang="ja-JP" dirty="0"/>
              <a:t>2</a:t>
            </a:r>
            <a:r>
              <a:rPr lang="ja-JP" altLang="en-US" dirty="0"/>
              <a:t>カテゴリーが最も多く</a:t>
            </a:r>
            <a:r>
              <a:rPr lang="en-US" altLang="ja-JP" dirty="0"/>
              <a:t>375</a:t>
            </a:r>
            <a:r>
              <a:rPr lang="ja-JP" altLang="en-US" dirty="0"/>
              <a:t>件 </a:t>
            </a:r>
            <a:r>
              <a:rPr lang="en-US" altLang="ja-JP" dirty="0"/>
              <a:t>(37.5%)</a:t>
            </a:r>
            <a:r>
              <a:rPr lang="ja-JP" altLang="en-US" dirty="0"/>
              <a:t> 、次に</a:t>
            </a:r>
            <a:r>
              <a:rPr lang="en-US" altLang="ja-JP" dirty="0"/>
              <a:t>1</a:t>
            </a:r>
            <a:r>
              <a:rPr lang="ja-JP" altLang="en-US" dirty="0"/>
              <a:t>カテゴリー、</a:t>
            </a:r>
            <a:r>
              <a:rPr lang="en-US" altLang="ja-JP" dirty="0"/>
              <a:t>3</a:t>
            </a:r>
            <a:r>
              <a:rPr lang="ja-JP" altLang="en-US" dirty="0"/>
              <a:t>カテゴリーと続き、</a:t>
            </a:r>
            <a:r>
              <a:rPr lang="en-US" altLang="ja-JP" dirty="0"/>
              <a:t>1</a:t>
            </a:r>
            <a:r>
              <a:rPr lang="ja-JP" altLang="en-US" dirty="0"/>
              <a:t>購買で全</a:t>
            </a:r>
            <a:r>
              <a:rPr lang="en-US" altLang="ja-JP" dirty="0"/>
              <a:t>6</a:t>
            </a:r>
            <a:r>
              <a:rPr lang="ja-JP" altLang="en-US" dirty="0"/>
              <a:t>カテゴリーを購入しているのは</a:t>
            </a:r>
            <a:r>
              <a:rPr lang="en-US" altLang="ja-JP" dirty="0"/>
              <a:t>3</a:t>
            </a:r>
            <a:r>
              <a:rPr lang="ja-JP" altLang="en-US" dirty="0"/>
              <a:t>件</a:t>
            </a:r>
            <a:endParaRPr lang="en-US" altLang="ja-JP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DDDDDA89-C1B0-CB03-6FF8-90C5BCFD6B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EF750-8CCB-493D-97D6-3789D25CE33F}" type="slidenum">
              <a:rPr kumimoji="1" lang="ja-JP" altLang="en-US" smtClean="0"/>
              <a:t>2</a:t>
            </a:fld>
            <a:endParaRPr kumimoji="1" lang="ja-JP" altLang="en-US"/>
          </a:p>
        </p:txBody>
      </p:sp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A89E41F0-4CDA-00D5-4D2E-E6939C73CC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4102751"/>
              </p:ext>
            </p:extLst>
          </p:nvPr>
        </p:nvGraphicFramePr>
        <p:xfrm>
          <a:off x="1467070" y="2889000"/>
          <a:ext cx="6245860" cy="540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92175">
                  <a:extLst>
                    <a:ext uri="{9D8B030D-6E8A-4147-A177-3AD203B41FA5}">
                      <a16:colId xmlns:a16="http://schemas.microsoft.com/office/drawing/2014/main" val="1877935257"/>
                    </a:ext>
                  </a:extLst>
                </a:gridCol>
                <a:gridCol w="892175">
                  <a:extLst>
                    <a:ext uri="{9D8B030D-6E8A-4147-A177-3AD203B41FA5}">
                      <a16:colId xmlns:a16="http://schemas.microsoft.com/office/drawing/2014/main" val="863370078"/>
                    </a:ext>
                  </a:extLst>
                </a:gridCol>
                <a:gridCol w="892175">
                  <a:extLst>
                    <a:ext uri="{9D8B030D-6E8A-4147-A177-3AD203B41FA5}">
                      <a16:colId xmlns:a16="http://schemas.microsoft.com/office/drawing/2014/main" val="1003508952"/>
                    </a:ext>
                  </a:extLst>
                </a:gridCol>
                <a:gridCol w="892175">
                  <a:extLst>
                    <a:ext uri="{9D8B030D-6E8A-4147-A177-3AD203B41FA5}">
                      <a16:colId xmlns:a16="http://schemas.microsoft.com/office/drawing/2014/main" val="3258527566"/>
                    </a:ext>
                  </a:extLst>
                </a:gridCol>
                <a:gridCol w="892175">
                  <a:extLst>
                    <a:ext uri="{9D8B030D-6E8A-4147-A177-3AD203B41FA5}">
                      <a16:colId xmlns:a16="http://schemas.microsoft.com/office/drawing/2014/main" val="519677244"/>
                    </a:ext>
                  </a:extLst>
                </a:gridCol>
                <a:gridCol w="892175">
                  <a:extLst>
                    <a:ext uri="{9D8B030D-6E8A-4147-A177-3AD203B41FA5}">
                      <a16:colId xmlns:a16="http://schemas.microsoft.com/office/drawing/2014/main" val="3514272167"/>
                    </a:ext>
                  </a:extLst>
                </a:gridCol>
                <a:gridCol w="892810">
                  <a:extLst>
                    <a:ext uri="{9D8B030D-6E8A-4147-A177-3AD203B41FA5}">
                      <a16:colId xmlns:a16="http://schemas.microsoft.com/office/drawing/2014/main" val="1635952314"/>
                    </a:ext>
                  </a:extLst>
                </a:gridCol>
              </a:tblGrid>
              <a:tr h="263719"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 dirty="0">
                          <a:effectLst/>
                        </a:rPr>
                        <a:t> </a:t>
                      </a:r>
                      <a:endParaRPr lang="ja-JP" sz="105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sz="1050" kern="100">
                          <a:effectLst/>
                        </a:rPr>
                        <a:t>お茶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sz="1050" kern="100">
                          <a:effectLst/>
                        </a:rPr>
                        <a:t>炭酸飲料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sz="1050" kern="100" dirty="0">
                          <a:effectLst/>
                        </a:rPr>
                        <a:t>弁当類</a:t>
                      </a:r>
                      <a:endParaRPr lang="ja-JP" sz="105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sz="1050" kern="100">
                          <a:effectLst/>
                        </a:rPr>
                        <a:t>パン類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sz="1050" kern="100">
                          <a:effectLst/>
                        </a:rPr>
                        <a:t>お菓子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sz="1050" kern="100">
                          <a:effectLst/>
                        </a:rPr>
                        <a:t>アイス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68024707"/>
                  </a:ext>
                </a:extLst>
              </a:tr>
              <a:tr h="276281">
                <a:tc>
                  <a:txBody>
                    <a:bodyPr/>
                    <a:lstStyle/>
                    <a:p>
                      <a:pPr algn="ctr"/>
                      <a:r>
                        <a:rPr lang="ja-JP" sz="1050" kern="100">
                          <a:effectLst/>
                        </a:rPr>
                        <a:t>購入回数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00">
                          <a:effectLst/>
                        </a:rPr>
                        <a:t>640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00">
                          <a:effectLst/>
                        </a:rPr>
                        <a:t>514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00">
                          <a:effectLst/>
                        </a:rPr>
                        <a:t>397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00">
                          <a:effectLst/>
                        </a:rPr>
                        <a:t>221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00">
                          <a:effectLst/>
                        </a:rPr>
                        <a:t>189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00" dirty="0">
                          <a:effectLst/>
                        </a:rPr>
                        <a:t>172</a:t>
                      </a:r>
                      <a:endParaRPr lang="ja-JP" sz="105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8916597"/>
                  </a:ext>
                </a:extLst>
              </a:tr>
            </a:tbl>
          </a:graphicData>
        </a:graphic>
      </p:graphicFrame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DE9AB8D7-6731-5D6F-769C-6DBA83D786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9774847"/>
              </p:ext>
            </p:extLst>
          </p:nvPr>
        </p:nvGraphicFramePr>
        <p:xfrm>
          <a:off x="1467070" y="4540500"/>
          <a:ext cx="6245860" cy="540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92175">
                  <a:extLst>
                    <a:ext uri="{9D8B030D-6E8A-4147-A177-3AD203B41FA5}">
                      <a16:colId xmlns:a16="http://schemas.microsoft.com/office/drawing/2014/main" val="2589345108"/>
                    </a:ext>
                  </a:extLst>
                </a:gridCol>
                <a:gridCol w="892175">
                  <a:extLst>
                    <a:ext uri="{9D8B030D-6E8A-4147-A177-3AD203B41FA5}">
                      <a16:colId xmlns:a16="http://schemas.microsoft.com/office/drawing/2014/main" val="3376407170"/>
                    </a:ext>
                  </a:extLst>
                </a:gridCol>
                <a:gridCol w="892175">
                  <a:extLst>
                    <a:ext uri="{9D8B030D-6E8A-4147-A177-3AD203B41FA5}">
                      <a16:colId xmlns:a16="http://schemas.microsoft.com/office/drawing/2014/main" val="2427191803"/>
                    </a:ext>
                  </a:extLst>
                </a:gridCol>
                <a:gridCol w="892175">
                  <a:extLst>
                    <a:ext uri="{9D8B030D-6E8A-4147-A177-3AD203B41FA5}">
                      <a16:colId xmlns:a16="http://schemas.microsoft.com/office/drawing/2014/main" val="3431514526"/>
                    </a:ext>
                  </a:extLst>
                </a:gridCol>
                <a:gridCol w="892175">
                  <a:extLst>
                    <a:ext uri="{9D8B030D-6E8A-4147-A177-3AD203B41FA5}">
                      <a16:colId xmlns:a16="http://schemas.microsoft.com/office/drawing/2014/main" val="2676693967"/>
                    </a:ext>
                  </a:extLst>
                </a:gridCol>
                <a:gridCol w="892175">
                  <a:extLst>
                    <a:ext uri="{9D8B030D-6E8A-4147-A177-3AD203B41FA5}">
                      <a16:colId xmlns:a16="http://schemas.microsoft.com/office/drawing/2014/main" val="2169931693"/>
                    </a:ext>
                  </a:extLst>
                </a:gridCol>
                <a:gridCol w="892810">
                  <a:extLst>
                    <a:ext uri="{9D8B030D-6E8A-4147-A177-3AD203B41FA5}">
                      <a16:colId xmlns:a16="http://schemas.microsoft.com/office/drawing/2014/main" val="1341567872"/>
                    </a:ext>
                  </a:extLst>
                </a:gridCol>
              </a:tblGrid>
              <a:tr h="270000"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effectLst/>
                        </a:rPr>
                        <a:t> 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 dirty="0">
                          <a:effectLst/>
                        </a:rPr>
                        <a:t>1</a:t>
                      </a:r>
                      <a:r>
                        <a:rPr kumimoji="1" lang="ja-JP" altLang="ja-JP" sz="105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カテゴリー</a:t>
                      </a:r>
                      <a:endParaRPr lang="ja-JP" sz="105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 dirty="0">
                          <a:effectLst/>
                        </a:rPr>
                        <a:t>2</a:t>
                      </a:r>
                      <a:r>
                        <a:rPr kumimoji="1" lang="ja-JP" altLang="ja-JP" sz="105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カテゴリー</a:t>
                      </a:r>
                      <a:endParaRPr lang="ja-JP" sz="105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 dirty="0">
                          <a:effectLst/>
                        </a:rPr>
                        <a:t>3</a:t>
                      </a:r>
                      <a:r>
                        <a:rPr kumimoji="1" lang="ja-JP" altLang="ja-JP" sz="105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カテゴリー</a:t>
                      </a:r>
                      <a:endParaRPr lang="ja-JP" sz="105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 dirty="0">
                          <a:effectLst/>
                        </a:rPr>
                        <a:t>4</a:t>
                      </a:r>
                      <a:r>
                        <a:rPr kumimoji="1" lang="ja-JP" altLang="ja-JP" sz="105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カテゴリー</a:t>
                      </a:r>
                      <a:endParaRPr lang="ja-JP" sz="105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 dirty="0">
                          <a:effectLst/>
                        </a:rPr>
                        <a:t>5</a:t>
                      </a:r>
                      <a:r>
                        <a:rPr kumimoji="1" lang="ja-JP" altLang="ja-JP" sz="105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カテゴリー</a:t>
                      </a:r>
                      <a:endParaRPr lang="ja-JP" sz="105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 dirty="0">
                          <a:effectLst/>
                        </a:rPr>
                        <a:t>6</a:t>
                      </a:r>
                      <a:r>
                        <a:rPr kumimoji="1" lang="ja-JP" altLang="ja-JP" sz="105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カテゴリー</a:t>
                      </a:r>
                      <a:endParaRPr lang="ja-JP" sz="105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43510735"/>
                  </a:ext>
                </a:extLst>
              </a:tr>
              <a:tr h="270000">
                <a:tc>
                  <a:txBody>
                    <a:bodyPr/>
                    <a:lstStyle/>
                    <a:p>
                      <a:pPr algn="ctr"/>
                      <a:r>
                        <a:rPr lang="ja-JP" sz="1050" kern="100">
                          <a:effectLst/>
                        </a:rPr>
                        <a:t>購入品数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effectLst/>
                        </a:rPr>
                        <a:t>293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effectLst/>
                        </a:rPr>
                        <a:t>375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effectLst/>
                        </a:rPr>
                        <a:t>251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effectLst/>
                        </a:rPr>
                        <a:t>71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effectLst/>
                        </a:rPr>
                        <a:t>7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 dirty="0">
                          <a:effectLst/>
                        </a:rPr>
                        <a:t>3</a:t>
                      </a:r>
                      <a:endParaRPr lang="ja-JP" sz="105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123375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91038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3FB4FE8-EC22-C5FF-3F14-88818081D6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カテゴリー間の</a:t>
            </a:r>
            <a:r>
              <a:rPr kumimoji="1" lang="ja-JP" altLang="en-US" dirty="0"/>
              <a:t>併売回数の集計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FE58833-7EC3-DD5A-CF29-B1344547BD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/>
              <a:t>カテゴリー間の</a:t>
            </a:r>
            <a:r>
              <a:rPr kumimoji="1" lang="ja-JP" altLang="en-US" dirty="0"/>
              <a:t>併売回数</a:t>
            </a:r>
            <a:endParaRPr lang="en-US" altLang="ja-JP" dirty="0"/>
          </a:p>
          <a:p>
            <a:pPr lvl="1"/>
            <a:endParaRPr kumimoji="1" lang="en-US" altLang="ja-JP" dirty="0"/>
          </a:p>
          <a:p>
            <a:pPr lvl="1"/>
            <a:endParaRPr lang="en-US" altLang="ja-JP" dirty="0"/>
          </a:p>
          <a:p>
            <a:pPr lvl="1"/>
            <a:endParaRPr kumimoji="1" lang="en-US" altLang="ja-JP" dirty="0"/>
          </a:p>
          <a:p>
            <a:pPr lvl="1"/>
            <a:endParaRPr lang="en-US" altLang="ja-JP" dirty="0"/>
          </a:p>
          <a:p>
            <a:pPr lvl="1"/>
            <a:endParaRPr kumimoji="1" lang="en-US" altLang="ja-JP" dirty="0"/>
          </a:p>
          <a:p>
            <a:pPr lvl="1"/>
            <a:endParaRPr lang="en-US" altLang="ja-JP" dirty="0"/>
          </a:p>
          <a:p>
            <a:pPr lvl="1"/>
            <a:endParaRPr lang="en-US" altLang="ja-JP" dirty="0"/>
          </a:p>
          <a:p>
            <a:pPr lvl="1"/>
            <a:r>
              <a:rPr lang="ja-JP" altLang="en-US" dirty="0"/>
              <a:t>併売回数が多い</a:t>
            </a:r>
            <a:endParaRPr lang="en-US" altLang="ja-JP" dirty="0"/>
          </a:p>
          <a:p>
            <a:pPr lvl="2"/>
            <a:r>
              <a:rPr lang="ja-JP" altLang="en-US" dirty="0"/>
              <a:t>お茶と炭酸飲料、お茶と弁当、弁当と炭酸飲料</a:t>
            </a:r>
            <a:endParaRPr lang="en-US" altLang="ja-JP" dirty="0"/>
          </a:p>
          <a:p>
            <a:pPr lvl="1"/>
            <a:r>
              <a:rPr kumimoji="1" lang="ja-JP" altLang="en-US" dirty="0"/>
              <a:t>併売回数が少ない</a:t>
            </a:r>
            <a:endParaRPr kumimoji="1" lang="en-US" altLang="ja-JP" dirty="0"/>
          </a:p>
          <a:p>
            <a:pPr lvl="2"/>
            <a:r>
              <a:rPr lang="ja-JP" altLang="en-US" dirty="0"/>
              <a:t>お菓子とアイス、パン類とアイス、パン類とお菓子</a:t>
            </a:r>
            <a:endParaRPr lang="en-US" altLang="ja-JP" dirty="0"/>
          </a:p>
          <a:p>
            <a:pPr lvl="2"/>
            <a:endParaRPr kumimoji="1" lang="en-US" altLang="ja-JP" dirty="0"/>
          </a:p>
          <a:p>
            <a:pPr lvl="1"/>
            <a:r>
              <a:rPr kumimoji="1" lang="ja-JP" altLang="en-US" dirty="0"/>
              <a:t>お茶や炭酸飲料は購買回数が多く、パン類・お菓子・アイスは購買回数が少ないことに注意が必要</a:t>
            </a:r>
            <a:endParaRPr kumimoji="1" lang="en-US" altLang="ja-JP" dirty="0"/>
          </a:p>
          <a:p>
            <a:pPr lvl="1"/>
            <a:endParaRPr kumimoji="1" lang="en-US" altLang="ja-JP" dirty="0"/>
          </a:p>
          <a:p>
            <a:pPr lvl="2"/>
            <a:endParaRPr kumimoji="1" lang="en-US" altLang="ja-JP" dirty="0"/>
          </a:p>
          <a:p>
            <a:pPr lvl="1"/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9725BB18-3E51-AB59-66FE-0BC9BF2616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EF750-8CCB-493D-97D6-3789D25CE33F}" type="slidenum">
              <a:rPr kumimoji="1" lang="ja-JP" altLang="en-US" smtClean="0"/>
              <a:t>3</a:t>
            </a:fld>
            <a:endParaRPr kumimoji="1" lang="ja-JP" altLang="en-US"/>
          </a:p>
        </p:txBody>
      </p:sp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C97F04D3-ED2B-0170-7479-6C3D2188E839}"/>
              </a:ext>
            </a:extLst>
          </p:cNvPr>
          <p:cNvGraphicFramePr>
            <a:graphicFrameLocks noGrp="1"/>
          </p:cNvGraphicFramePr>
          <p:nvPr/>
        </p:nvGraphicFramePr>
        <p:xfrm>
          <a:off x="2171700" y="1545807"/>
          <a:ext cx="4800600" cy="17335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85800">
                  <a:extLst>
                    <a:ext uri="{9D8B030D-6E8A-4147-A177-3AD203B41FA5}">
                      <a16:colId xmlns:a16="http://schemas.microsoft.com/office/drawing/2014/main" val="602672672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467916077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815710472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1083327062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3748213344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3252983506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3056228096"/>
                    </a:ext>
                  </a:extLst>
                </a:gridCol>
              </a:tblGrid>
              <a:tr h="247650">
                <a:tc>
                  <a:txBody>
                    <a:bodyPr/>
                    <a:lstStyle/>
                    <a:p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sz="1050" kern="100">
                          <a:effectLst/>
                        </a:rPr>
                        <a:t>お茶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sz="1050" kern="100">
                          <a:effectLst/>
                        </a:rPr>
                        <a:t>炭酸飲料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sz="1050" kern="100">
                          <a:effectLst/>
                        </a:rPr>
                        <a:t>弁当類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sz="1050" kern="100">
                          <a:effectLst/>
                        </a:rPr>
                        <a:t>パン類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sz="1050" kern="100">
                          <a:effectLst/>
                        </a:rPr>
                        <a:t>お菓子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sz="1050" kern="100">
                          <a:effectLst/>
                        </a:rPr>
                        <a:t>アイス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28087089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algn="ctr"/>
                      <a:r>
                        <a:rPr lang="ja-JP" sz="1050" kern="100">
                          <a:effectLst/>
                        </a:rPr>
                        <a:t>お茶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effectLst/>
                        </a:rPr>
                        <a:t>640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effectLst/>
                        </a:rPr>
                        <a:t>358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effectLst/>
                        </a:rPr>
                        <a:t>283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effectLst/>
                        </a:rPr>
                        <a:t>108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effectLst/>
                        </a:rPr>
                        <a:t>97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effectLst/>
                        </a:rPr>
                        <a:t>100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91824583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algn="ctr"/>
                      <a:r>
                        <a:rPr lang="ja-JP" sz="1050" kern="100">
                          <a:effectLst/>
                        </a:rPr>
                        <a:t>炭酸飲料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effectLst/>
                        </a:rPr>
                        <a:t>358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effectLst/>
                        </a:rPr>
                        <a:t>514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effectLst/>
                        </a:rPr>
                        <a:t>168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effectLst/>
                        </a:rPr>
                        <a:t>88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effectLst/>
                        </a:rPr>
                        <a:t>89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effectLst/>
                        </a:rPr>
                        <a:t>78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8378634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algn="ctr"/>
                      <a:r>
                        <a:rPr lang="ja-JP" sz="1050" kern="100">
                          <a:effectLst/>
                        </a:rPr>
                        <a:t>弁当類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effectLst/>
                        </a:rPr>
                        <a:t>283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effectLst/>
                        </a:rPr>
                        <a:t>168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effectLst/>
                        </a:rPr>
                        <a:t>397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effectLst/>
                        </a:rPr>
                        <a:t>73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effectLst/>
                        </a:rPr>
                        <a:t>67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effectLst/>
                        </a:rPr>
                        <a:t>57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18474715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algn="ctr"/>
                      <a:r>
                        <a:rPr lang="ja-JP" sz="1050" kern="100">
                          <a:effectLst/>
                        </a:rPr>
                        <a:t>パン類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effectLst/>
                        </a:rPr>
                        <a:t>108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effectLst/>
                        </a:rPr>
                        <a:t>88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effectLst/>
                        </a:rPr>
                        <a:t>73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effectLst/>
                        </a:rPr>
                        <a:t>221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effectLst/>
                        </a:rPr>
                        <a:t>43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effectLst/>
                        </a:rPr>
                        <a:t>32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43833062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algn="ctr"/>
                      <a:r>
                        <a:rPr lang="ja-JP" sz="1050" kern="100">
                          <a:effectLst/>
                        </a:rPr>
                        <a:t>お菓子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effectLst/>
                        </a:rPr>
                        <a:t>97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effectLst/>
                        </a:rPr>
                        <a:t>89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effectLst/>
                        </a:rPr>
                        <a:t>67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effectLst/>
                        </a:rPr>
                        <a:t>43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effectLst/>
                        </a:rPr>
                        <a:t>189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effectLst/>
                        </a:rPr>
                        <a:t>28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78823701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algn="ctr"/>
                      <a:r>
                        <a:rPr lang="ja-JP" sz="1050" kern="100">
                          <a:effectLst/>
                        </a:rPr>
                        <a:t>アイス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effectLst/>
                        </a:rPr>
                        <a:t>100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effectLst/>
                        </a:rPr>
                        <a:t>78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effectLst/>
                        </a:rPr>
                        <a:t>57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effectLst/>
                        </a:rPr>
                        <a:t>32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>
                          <a:effectLst/>
                        </a:rPr>
                        <a:t>28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100" dirty="0">
                          <a:effectLst/>
                        </a:rPr>
                        <a:t>172</a:t>
                      </a:r>
                      <a:endParaRPr lang="ja-JP" sz="105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455076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794704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3FB4FE8-EC22-C5FF-3F14-88818081D6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カテゴリー間の</a:t>
            </a:r>
            <a:r>
              <a:rPr kumimoji="1" lang="ja-JP" altLang="en-US" dirty="0"/>
              <a:t>併売回数の集計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FE58833-7EC3-DD5A-CF29-B1344547BD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/>
              <a:t>カテゴリー間の</a:t>
            </a:r>
            <a:r>
              <a:rPr kumimoji="1" lang="ja-JP" altLang="en-US" dirty="0"/>
              <a:t>併売比率</a:t>
            </a:r>
            <a:endParaRPr lang="en-US" altLang="ja-JP" dirty="0"/>
          </a:p>
          <a:p>
            <a:pPr lvl="1"/>
            <a:endParaRPr kumimoji="1" lang="en-US" altLang="ja-JP" dirty="0"/>
          </a:p>
          <a:p>
            <a:pPr lvl="1"/>
            <a:endParaRPr lang="en-US" altLang="ja-JP" dirty="0"/>
          </a:p>
          <a:p>
            <a:pPr lvl="1"/>
            <a:endParaRPr kumimoji="1" lang="en-US" altLang="ja-JP" dirty="0"/>
          </a:p>
          <a:p>
            <a:pPr lvl="1"/>
            <a:endParaRPr lang="en-US" altLang="ja-JP" dirty="0"/>
          </a:p>
          <a:p>
            <a:pPr lvl="1"/>
            <a:endParaRPr kumimoji="1" lang="en-US" altLang="ja-JP" dirty="0"/>
          </a:p>
          <a:p>
            <a:pPr lvl="1"/>
            <a:endParaRPr lang="en-US" altLang="ja-JP" dirty="0"/>
          </a:p>
          <a:p>
            <a:pPr lvl="1"/>
            <a:endParaRPr lang="en-US" altLang="ja-JP" dirty="0"/>
          </a:p>
          <a:p>
            <a:pPr lvl="1"/>
            <a:r>
              <a:rPr kumimoji="1" lang="ja-JP" altLang="en-US" dirty="0"/>
              <a:t>弁当類とお茶 </a:t>
            </a:r>
            <a:r>
              <a:rPr lang="en-US" altLang="ja-JP" dirty="0"/>
              <a:t>(71.3%)</a:t>
            </a:r>
            <a:r>
              <a:rPr lang="ja-JP" altLang="en-US" dirty="0"/>
              <a:t>、炭酸飲料とお茶 </a:t>
            </a:r>
            <a:r>
              <a:rPr lang="en-US" altLang="ja-JP" dirty="0"/>
              <a:t>(69.6</a:t>
            </a:r>
            <a:r>
              <a:rPr lang="ja-JP" altLang="en-US" dirty="0"/>
              <a:t>％</a:t>
            </a:r>
            <a:r>
              <a:rPr lang="en-US" altLang="ja-JP" dirty="0"/>
              <a:t>)</a:t>
            </a:r>
            <a:r>
              <a:rPr lang="ja-JP" altLang="en-US" dirty="0"/>
              <a:t>、お茶と炭酸飲料</a:t>
            </a:r>
            <a:r>
              <a:rPr lang="en-US" altLang="ja-JP" dirty="0"/>
              <a:t> (55.9%)</a:t>
            </a:r>
            <a:r>
              <a:rPr lang="ja-JP" altLang="en-US" dirty="0"/>
              <a:t> の順に併売比率が高い</a:t>
            </a:r>
            <a:endParaRPr lang="en-US" altLang="ja-JP" dirty="0"/>
          </a:p>
          <a:p>
            <a:pPr lvl="1"/>
            <a:r>
              <a:rPr kumimoji="1" lang="ja-JP" altLang="en-US" dirty="0"/>
              <a:t>弁当類とアイス </a:t>
            </a:r>
            <a:r>
              <a:rPr kumimoji="1" lang="en-US" altLang="ja-JP" dirty="0"/>
              <a:t>(14.4%)</a:t>
            </a:r>
            <a:r>
              <a:rPr kumimoji="1" lang="ja-JP" altLang="en-US" dirty="0"/>
              <a:t>、パン類とアイス </a:t>
            </a:r>
            <a:r>
              <a:rPr kumimoji="1" lang="en-US" altLang="ja-JP" dirty="0"/>
              <a:t>(14.5%)</a:t>
            </a:r>
            <a:r>
              <a:rPr kumimoji="1" lang="ja-JP" altLang="en-US" dirty="0"/>
              <a:t>、お菓子とアイス</a:t>
            </a:r>
            <a:r>
              <a:rPr lang="en-US" altLang="ja-JP" dirty="0"/>
              <a:t> (14.8%) </a:t>
            </a:r>
            <a:r>
              <a:rPr kumimoji="1" lang="ja-JP" altLang="en-US" dirty="0"/>
              <a:t>の併売比率が少ない</a:t>
            </a:r>
            <a:endParaRPr kumimoji="1" lang="en-US" altLang="ja-JP" dirty="0"/>
          </a:p>
          <a:p>
            <a:pPr lvl="1"/>
            <a:r>
              <a:rPr lang="ja-JP" altLang="en-US" dirty="0"/>
              <a:t>パン類を購入した人のうち</a:t>
            </a:r>
            <a:r>
              <a:rPr lang="en-US" altLang="ja-JP" dirty="0"/>
              <a:t>48.9</a:t>
            </a:r>
            <a:r>
              <a:rPr lang="ja-JP" altLang="en-US" dirty="0"/>
              <a:t>％がお茶を購入する一方、お茶を購入した人のうちパン類を購入するのは</a:t>
            </a:r>
            <a:r>
              <a:rPr lang="en-US" altLang="ja-JP" dirty="0"/>
              <a:t>16.9</a:t>
            </a:r>
            <a:r>
              <a:rPr lang="ja-JP" altLang="en-US" dirty="0"/>
              <a:t>％と大きな違いがある</a:t>
            </a:r>
            <a:endParaRPr kumimoji="1" lang="en-US" altLang="ja-JP" dirty="0"/>
          </a:p>
          <a:p>
            <a:pPr lvl="1"/>
            <a:r>
              <a:rPr kumimoji="1" lang="ja-JP" altLang="en-US" dirty="0"/>
              <a:t>なにかと「お茶」の併売比率が高く、なにかと「アイス」の併売比率は低い</a:t>
            </a:r>
            <a:endParaRPr kumimoji="1" lang="en-US" altLang="ja-JP" dirty="0"/>
          </a:p>
          <a:p>
            <a:pPr lvl="1"/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9725BB18-3E51-AB59-66FE-0BC9BF2616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EF750-8CCB-493D-97D6-3789D25CE33F}" type="slidenum">
              <a:rPr kumimoji="1" lang="ja-JP" altLang="en-US" smtClean="0"/>
              <a:t>4</a:t>
            </a:fld>
            <a:endParaRPr kumimoji="1" lang="ja-JP" altLang="en-US"/>
          </a:p>
        </p:txBody>
      </p:sp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C9749E28-7AB7-EAFF-020F-A0D72C0859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9863652"/>
              </p:ext>
            </p:extLst>
          </p:nvPr>
        </p:nvGraphicFramePr>
        <p:xfrm>
          <a:off x="2171700" y="1546053"/>
          <a:ext cx="4800600" cy="17335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85800">
                  <a:extLst>
                    <a:ext uri="{9D8B030D-6E8A-4147-A177-3AD203B41FA5}">
                      <a16:colId xmlns:a16="http://schemas.microsoft.com/office/drawing/2014/main" val="3903576943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3362512299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970252334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715941664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878909569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3729962792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4184480972"/>
                    </a:ext>
                  </a:extLst>
                </a:gridCol>
              </a:tblGrid>
              <a:tr h="247650">
                <a:tc>
                  <a:txBody>
                    <a:bodyPr/>
                    <a:lstStyle/>
                    <a:p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sz="1050" kern="100">
                          <a:effectLst/>
                        </a:rPr>
                        <a:t>お茶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sz="1050" kern="100">
                          <a:effectLst/>
                        </a:rPr>
                        <a:t>炭酸飲料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sz="1050" kern="100" dirty="0">
                          <a:effectLst/>
                        </a:rPr>
                        <a:t>弁当類</a:t>
                      </a:r>
                      <a:endParaRPr lang="ja-JP" sz="105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sz="1050" kern="100">
                          <a:effectLst/>
                        </a:rPr>
                        <a:t>パン類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sz="1050" kern="100">
                          <a:effectLst/>
                        </a:rPr>
                        <a:t>お菓子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sz="1050" kern="100">
                          <a:effectLst/>
                        </a:rPr>
                        <a:t>アイス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4605368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algn="ctr"/>
                      <a:r>
                        <a:rPr lang="ja-JP" sz="1050" kern="100">
                          <a:effectLst/>
                        </a:rPr>
                        <a:t>お茶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00">
                          <a:effectLst/>
                        </a:rPr>
                        <a:t>55.9%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00">
                          <a:effectLst/>
                        </a:rPr>
                        <a:t>44.2%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00">
                          <a:effectLst/>
                        </a:rPr>
                        <a:t>16.9%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00">
                          <a:effectLst/>
                        </a:rPr>
                        <a:t>15.2%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00">
                          <a:effectLst/>
                        </a:rPr>
                        <a:t>15.6%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8080208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algn="ctr"/>
                      <a:r>
                        <a:rPr lang="ja-JP" sz="1050" kern="100">
                          <a:effectLst/>
                        </a:rPr>
                        <a:t>炭酸飲料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00">
                          <a:effectLst/>
                        </a:rPr>
                        <a:t>69.6%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00">
                          <a:effectLst/>
                        </a:rPr>
                        <a:t>32.7%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00">
                          <a:effectLst/>
                        </a:rPr>
                        <a:t>17.1%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00">
                          <a:effectLst/>
                        </a:rPr>
                        <a:t>17.3%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00">
                          <a:effectLst/>
                        </a:rPr>
                        <a:t>15.2%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72397486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algn="ctr"/>
                      <a:r>
                        <a:rPr lang="ja-JP" sz="1050" kern="100">
                          <a:effectLst/>
                        </a:rPr>
                        <a:t>弁当類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00">
                          <a:effectLst/>
                        </a:rPr>
                        <a:t>71.3%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00">
                          <a:effectLst/>
                        </a:rPr>
                        <a:t>42.3%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00">
                          <a:effectLst/>
                        </a:rPr>
                        <a:t>18.4%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00">
                          <a:effectLst/>
                        </a:rPr>
                        <a:t>16.9%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00">
                          <a:effectLst/>
                        </a:rPr>
                        <a:t>14.4%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28014090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algn="ctr"/>
                      <a:r>
                        <a:rPr lang="ja-JP" sz="1050" kern="100">
                          <a:effectLst/>
                        </a:rPr>
                        <a:t>パン類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00">
                          <a:effectLst/>
                        </a:rPr>
                        <a:t>48.9%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00">
                          <a:effectLst/>
                        </a:rPr>
                        <a:t>39.8%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00">
                          <a:effectLst/>
                        </a:rPr>
                        <a:t>33.0%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00">
                          <a:effectLst/>
                        </a:rPr>
                        <a:t>19.5%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00">
                          <a:effectLst/>
                        </a:rPr>
                        <a:t>14.5%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99617547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algn="ctr"/>
                      <a:r>
                        <a:rPr lang="ja-JP" sz="1050" kern="100">
                          <a:effectLst/>
                        </a:rPr>
                        <a:t>お菓子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00">
                          <a:effectLst/>
                        </a:rPr>
                        <a:t>51.3%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00">
                          <a:effectLst/>
                        </a:rPr>
                        <a:t>47.1%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00">
                          <a:effectLst/>
                        </a:rPr>
                        <a:t>35.4%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00">
                          <a:effectLst/>
                        </a:rPr>
                        <a:t>22.8%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00">
                          <a:effectLst/>
                        </a:rPr>
                        <a:t>14.8%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28604496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algn="ctr"/>
                      <a:r>
                        <a:rPr lang="ja-JP" sz="1050" kern="100">
                          <a:effectLst/>
                        </a:rPr>
                        <a:t>アイス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00">
                          <a:effectLst/>
                        </a:rPr>
                        <a:t>58.1%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00">
                          <a:effectLst/>
                        </a:rPr>
                        <a:t>45.3%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00">
                          <a:effectLst/>
                        </a:rPr>
                        <a:t>33.1%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00">
                          <a:effectLst/>
                        </a:rPr>
                        <a:t>18.6%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00">
                          <a:effectLst/>
                        </a:rPr>
                        <a:t>16.3%</a:t>
                      </a:r>
                      <a:endParaRPr lang="ja-JP" sz="1050" kern="10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ja-JP" sz="1050" kern="100" dirty="0">
                        <a:effectLst/>
                        <a:latin typeface="游明朝" panose="02020400000000000000" pitchFamily="18" charset="-128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28638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008940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E9CB2D1-9FDD-B082-C1DE-1C3DA30A97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アソシエーション分析の結果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C368B01-259D-EA93-662F-BC361A1E17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ja-JP" altLang="en-US" dirty="0"/>
              <a:t>アソシエーション分析を実施</a:t>
            </a:r>
            <a:endParaRPr kumimoji="1" lang="en-US" altLang="ja-JP" dirty="0"/>
          </a:p>
          <a:p>
            <a:pPr lvl="1"/>
            <a:r>
              <a:rPr lang="ja-JP" altLang="en-US" dirty="0"/>
              <a:t>リフト値が</a:t>
            </a:r>
            <a:r>
              <a:rPr lang="en-US" altLang="ja-JP" dirty="0"/>
              <a:t>1</a:t>
            </a:r>
            <a:r>
              <a:rPr lang="ja-JP" altLang="en-US" dirty="0"/>
              <a:t>より大きいルール（カッコ内はリフト値）</a:t>
            </a:r>
            <a:endParaRPr lang="en-US" altLang="ja-JP" dirty="0"/>
          </a:p>
          <a:p>
            <a:pPr lvl="2"/>
            <a:r>
              <a:rPr kumimoji="1" lang="ja-JP" altLang="en-US" dirty="0"/>
              <a:t>炭酸飲料・弁当類</a:t>
            </a:r>
            <a:r>
              <a:rPr kumimoji="1" lang="en-US" altLang="ja-JP" dirty="0"/>
              <a:t> </a:t>
            </a:r>
            <a:r>
              <a:rPr kumimoji="1" lang="ja-JP" altLang="en-US" dirty="0"/>
              <a:t>→</a:t>
            </a:r>
            <a:r>
              <a:rPr kumimoji="1" lang="en-US" altLang="ja-JP" dirty="0"/>
              <a:t> </a:t>
            </a:r>
            <a:r>
              <a:rPr kumimoji="1" lang="ja-JP" altLang="en-US" dirty="0"/>
              <a:t>お茶 </a:t>
            </a:r>
            <a:r>
              <a:rPr kumimoji="1" lang="en-US" altLang="ja-JP" dirty="0"/>
              <a:t>(1.28)</a:t>
            </a:r>
          </a:p>
          <a:p>
            <a:pPr lvl="2"/>
            <a:r>
              <a:rPr kumimoji="1" lang="ja-JP" altLang="en-US" dirty="0"/>
              <a:t>炭酸飲料・アイス→ お茶 </a:t>
            </a:r>
            <a:r>
              <a:rPr kumimoji="1" lang="en-US" altLang="ja-JP" dirty="0"/>
              <a:t>(1.16)</a:t>
            </a:r>
          </a:p>
          <a:p>
            <a:pPr lvl="2"/>
            <a:r>
              <a:rPr kumimoji="1" lang="ja-JP" altLang="en-US" dirty="0"/>
              <a:t>お茶・アイス→ 炭酸飲料 </a:t>
            </a:r>
            <a:r>
              <a:rPr kumimoji="1" lang="en-US" altLang="ja-JP" dirty="0"/>
              <a:t>(1.13)</a:t>
            </a:r>
          </a:p>
          <a:p>
            <a:pPr lvl="2"/>
            <a:r>
              <a:rPr kumimoji="1" lang="ja-JP" altLang="en-US" dirty="0"/>
              <a:t>お茶・お菓子→ 炭酸飲料 </a:t>
            </a:r>
            <a:r>
              <a:rPr kumimoji="1" lang="en-US" altLang="ja-JP" dirty="0"/>
              <a:t>(1.12)</a:t>
            </a:r>
          </a:p>
          <a:p>
            <a:pPr lvl="2"/>
            <a:r>
              <a:rPr kumimoji="1" lang="ja-JP" altLang="en-US" dirty="0"/>
              <a:t>弁当類→ お茶 </a:t>
            </a:r>
            <a:r>
              <a:rPr kumimoji="1" lang="en-US" altLang="ja-JP" dirty="0"/>
              <a:t>(1.11)</a:t>
            </a:r>
          </a:p>
          <a:p>
            <a:pPr lvl="2"/>
            <a:r>
              <a:rPr kumimoji="1" lang="ja-JP" altLang="en-US" dirty="0"/>
              <a:t>お茶→</a:t>
            </a:r>
            <a:r>
              <a:rPr lang="ja-JP" altLang="en-US" dirty="0"/>
              <a:t> </a:t>
            </a:r>
            <a:r>
              <a:rPr kumimoji="1" lang="ja-JP" altLang="en-US" dirty="0"/>
              <a:t>弁当類 </a:t>
            </a:r>
            <a:r>
              <a:rPr kumimoji="1" lang="en-US" altLang="ja-JP" dirty="0"/>
              <a:t>(1.11)</a:t>
            </a:r>
          </a:p>
          <a:p>
            <a:pPr lvl="2"/>
            <a:r>
              <a:rPr kumimoji="1" lang="ja-JP" altLang="en-US" dirty="0"/>
              <a:t>炭酸飲料→</a:t>
            </a:r>
            <a:r>
              <a:rPr lang="ja-JP" altLang="en-US" dirty="0"/>
              <a:t> </a:t>
            </a:r>
            <a:r>
              <a:rPr kumimoji="1" lang="ja-JP" altLang="en-US" dirty="0"/>
              <a:t>お茶 </a:t>
            </a:r>
            <a:r>
              <a:rPr kumimoji="1" lang="en-US" altLang="ja-JP" dirty="0"/>
              <a:t>(1.09)</a:t>
            </a:r>
          </a:p>
          <a:p>
            <a:pPr lvl="2"/>
            <a:r>
              <a:rPr kumimoji="1" lang="ja-JP" altLang="en-US" dirty="0"/>
              <a:t>お茶→</a:t>
            </a:r>
            <a:r>
              <a:rPr lang="ja-JP" altLang="en-US" dirty="0"/>
              <a:t> </a:t>
            </a:r>
            <a:r>
              <a:rPr kumimoji="1" lang="ja-JP" altLang="en-US" dirty="0"/>
              <a:t>炭酸飲料 </a:t>
            </a:r>
            <a:r>
              <a:rPr kumimoji="1" lang="en-US" altLang="ja-JP" dirty="0"/>
              <a:t>(1.09)</a:t>
            </a:r>
          </a:p>
          <a:p>
            <a:pPr lvl="1"/>
            <a:endParaRPr lang="en-US" altLang="ja-JP" dirty="0"/>
          </a:p>
          <a:p>
            <a:pPr lvl="1"/>
            <a:r>
              <a:rPr kumimoji="1" lang="ja-JP" altLang="en-US" dirty="0"/>
              <a:t>お茶はすべてのルールに現れる</a:t>
            </a:r>
            <a:endParaRPr kumimoji="1" lang="en-US" altLang="ja-JP" dirty="0"/>
          </a:p>
          <a:p>
            <a:pPr lvl="1"/>
            <a:r>
              <a:rPr lang="ja-JP" altLang="en-US" dirty="0"/>
              <a:t>アイスは併売回数・割合は大きくないが、炭酸飲料やお茶との併売することでルールに現れた</a:t>
            </a:r>
            <a:endParaRPr lang="en-US" altLang="ja-JP" dirty="0"/>
          </a:p>
          <a:p>
            <a:pPr lvl="1"/>
            <a:endParaRPr kumimoji="1" lang="en-US" altLang="ja-JP" dirty="0"/>
          </a:p>
          <a:p>
            <a:pPr lvl="1"/>
            <a:r>
              <a:rPr lang="ja-JP" altLang="en-US" dirty="0"/>
              <a:t>分析の条件を変えることで、新たなルールが現れることもある</a:t>
            </a:r>
            <a:endParaRPr kumimoji="1" lang="en-US" altLang="ja-JP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B8003488-EAB4-3164-B1D8-0B79D54FDE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EF750-8CCB-493D-97D6-3789D25CE33F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70113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タイトル 6">
            <a:extLst>
              <a:ext uri="{FF2B5EF4-FFF2-40B4-BE49-F238E27FC236}">
                <a16:creationId xmlns:a16="http://schemas.microsoft.com/office/drawing/2014/main" id="{2A046E4A-A1FC-4100-886E-FC329BDD0E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まとめ</a:t>
            </a:r>
          </a:p>
        </p:txBody>
      </p:sp>
      <p:sp>
        <p:nvSpPr>
          <p:cNvPr id="8" name="コンテンツ プレースホルダー 7">
            <a:extLst>
              <a:ext uri="{FF2B5EF4-FFF2-40B4-BE49-F238E27FC236}">
                <a16:creationId xmlns:a16="http://schemas.microsoft.com/office/drawing/2014/main" id="{A0A8A0A9-FCE8-EC5F-D56C-CB559886C8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ja-JP" altLang="en-US" dirty="0"/>
              <a:t>お茶・ 炭酸飲料・弁当類・パン類・お菓子・アイスの</a:t>
            </a:r>
            <a:r>
              <a:rPr kumimoji="1" lang="en-US" altLang="ja-JP" dirty="0"/>
              <a:t>6</a:t>
            </a:r>
            <a:r>
              <a:rPr kumimoji="1" lang="ja-JP" altLang="en-US" dirty="0"/>
              <a:t>カテゴリーの併売を分析した</a:t>
            </a:r>
            <a:endParaRPr kumimoji="1" lang="en-US" altLang="ja-JP" dirty="0"/>
          </a:p>
          <a:p>
            <a:pPr lvl="1"/>
            <a:r>
              <a:rPr kumimoji="1" lang="ja-JP" altLang="en-US" dirty="0"/>
              <a:t>回数や頻度</a:t>
            </a:r>
            <a:endParaRPr kumimoji="1" lang="en-US" altLang="ja-JP" dirty="0"/>
          </a:p>
          <a:p>
            <a:pPr lvl="2"/>
            <a:r>
              <a:rPr lang="ja-JP" altLang="en-US" dirty="0"/>
              <a:t>購入回数ではお茶が最も多い</a:t>
            </a:r>
            <a:endParaRPr lang="en-US" altLang="ja-JP" dirty="0"/>
          </a:p>
          <a:p>
            <a:pPr lvl="2"/>
            <a:r>
              <a:rPr lang="ja-JP" altLang="en-US" dirty="0"/>
              <a:t>併売回数で見ると、お茶と炭酸飲料、お茶と弁当、弁当と炭酸飲料の組み合わせが多く、お菓子とアイス、パン類とアイス、パン類とお菓子が少ない</a:t>
            </a:r>
            <a:endParaRPr lang="en-US" altLang="ja-JP" dirty="0"/>
          </a:p>
          <a:p>
            <a:pPr lvl="2"/>
            <a:r>
              <a:rPr lang="ja-JP" altLang="en-US" dirty="0"/>
              <a:t>併売比率では、弁当類とお茶、炭酸飲料とお茶、お茶と炭酸飲料の組み合わせが多く、弁当類とアイス、パン類とアイス、お菓子とアイスが少ない</a:t>
            </a:r>
            <a:endParaRPr lang="en-US" altLang="ja-JP" dirty="0"/>
          </a:p>
          <a:p>
            <a:pPr lvl="2"/>
            <a:r>
              <a:rPr lang="ja-JP" altLang="en-US" dirty="0"/>
              <a:t>パン類を買った人の</a:t>
            </a:r>
            <a:r>
              <a:rPr lang="en-US" altLang="ja-JP" dirty="0"/>
              <a:t>48.9</a:t>
            </a:r>
            <a:r>
              <a:rPr lang="ja-JP" altLang="en-US" dirty="0"/>
              <a:t>％が緑茶も買うが、その逆は</a:t>
            </a:r>
            <a:r>
              <a:rPr lang="en-US" altLang="ja-JP" dirty="0"/>
              <a:t>16.9</a:t>
            </a:r>
            <a:r>
              <a:rPr lang="ja-JP" altLang="en-US" dirty="0"/>
              <a:t>％</a:t>
            </a:r>
            <a:endParaRPr lang="en-US" altLang="ja-JP" dirty="0"/>
          </a:p>
          <a:p>
            <a:pPr lvl="1"/>
            <a:endParaRPr lang="en-US" altLang="ja-JP" dirty="0"/>
          </a:p>
          <a:p>
            <a:pPr lvl="1"/>
            <a:r>
              <a:rPr lang="ja-JP" altLang="en-US" dirty="0"/>
              <a:t>アソシエーション分析</a:t>
            </a:r>
            <a:endParaRPr lang="en-US" altLang="ja-JP" dirty="0"/>
          </a:p>
          <a:p>
            <a:pPr lvl="2"/>
            <a:r>
              <a:rPr lang="ja-JP" altLang="en-US" dirty="0"/>
              <a:t>リフト値が</a:t>
            </a:r>
            <a:r>
              <a:rPr lang="en-US" altLang="ja-JP" dirty="0"/>
              <a:t>1</a:t>
            </a:r>
            <a:r>
              <a:rPr lang="ja-JP" altLang="en-US" dirty="0"/>
              <a:t>より大きいルールは</a:t>
            </a:r>
            <a:r>
              <a:rPr lang="en-US" altLang="ja-JP" dirty="0"/>
              <a:t>8</a:t>
            </a:r>
            <a:r>
              <a:rPr lang="ja-JP" altLang="en-US" dirty="0"/>
              <a:t>つ</a:t>
            </a:r>
            <a:endParaRPr lang="en-US" altLang="ja-JP" dirty="0"/>
          </a:p>
          <a:p>
            <a:pPr lvl="2"/>
            <a:r>
              <a:rPr lang="ja-JP" altLang="en-US" dirty="0"/>
              <a:t>これら</a:t>
            </a:r>
            <a:r>
              <a:rPr lang="en-US" altLang="ja-JP" dirty="0"/>
              <a:t>8</a:t>
            </a:r>
            <a:r>
              <a:rPr lang="ja-JP" altLang="en-US" dirty="0"/>
              <a:t>つのルールにはすべてお茶が現れる</a:t>
            </a:r>
            <a:endParaRPr lang="en-US" altLang="ja-JP" dirty="0"/>
          </a:p>
          <a:p>
            <a:pPr lvl="2"/>
            <a:r>
              <a:rPr lang="ja-JP" altLang="en-US" dirty="0"/>
              <a:t>アイスは購入回数は少ないが、お茶、炭酸飲料との組み合わせでルールに現れる</a:t>
            </a:r>
            <a:endParaRPr lang="en-US" altLang="ja-JP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7067D409-9CFC-DB43-7A54-16AA0AA25D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EF750-8CCB-493D-97D6-3789D25CE33F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85702600"/>
      </p:ext>
    </p:extLst>
  </p:cSld>
  <p:clrMapOvr>
    <a:masterClrMapping/>
  </p:clrMapOvr>
</p:sld>
</file>

<file path=ppt/theme/theme1.xml><?xml version="1.0" encoding="utf-8"?>
<a:theme xmlns:a="http://schemas.openxmlformats.org/drawingml/2006/main" name="レトロスペクト">
  <a:themeElements>
    <a:clrScheme name="青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MeiryoSegoeUI">
      <a:majorFont>
        <a:latin typeface="Segoe UI"/>
        <a:ea typeface="メイリオ"/>
        <a:cs typeface=""/>
      </a:majorFont>
      <a:minorFont>
        <a:latin typeface="Segoe UI"/>
        <a:ea typeface="メイリオ"/>
        <a:cs typeface=""/>
      </a:minorFont>
    </a:fontScheme>
    <a:fmtScheme name="レトロスペクト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1" id="{814E3732-357F-42B3-9496-A25D23C26F0D}" vid="{02233948-770E-433F-B60A-C57C6A4708F2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第1章</Template>
  <TotalTime>0</TotalTime>
  <Words>783</Words>
  <Application>Microsoft Office PowerPoint</Application>
  <PresentationFormat>画面に合わせる (4:3)</PresentationFormat>
  <Paragraphs>195</Paragraphs>
  <Slides>6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1" baseType="lpstr">
      <vt:lpstr>游ゴシック</vt:lpstr>
      <vt:lpstr>游明朝</vt:lpstr>
      <vt:lpstr>Calibri</vt:lpstr>
      <vt:lpstr>Segoe UI</vt:lpstr>
      <vt:lpstr>レトロスペクト</vt:lpstr>
      <vt:lpstr>2023年1月～12月 6カテゴリーにおける併売分析</vt:lpstr>
      <vt:lpstr>分析データの概要と基礎集計</vt:lpstr>
      <vt:lpstr>カテゴリー間の併売回数の集計</vt:lpstr>
      <vt:lpstr>カテゴリー間の併売回数の集計</vt:lpstr>
      <vt:lpstr>アソシエーション分析の結果</vt:lpstr>
      <vt:lpstr>まとめ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2024-11-12T02:26:02Z</dcterms:created>
  <dcterms:modified xsi:type="dcterms:W3CDTF">2024-11-12T02:26:10Z</dcterms:modified>
</cp:coreProperties>
</file>