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5" autoAdjust="0"/>
    <p:restoredTop sz="94660"/>
  </p:normalViewPr>
  <p:slideViewPr>
    <p:cSldViewPr snapToGrid="0">
      <p:cViewPr varScale="1">
        <p:scale>
          <a:sx n="96" d="100"/>
          <a:sy n="96" d="100"/>
        </p:scale>
        <p:origin x="639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47C0B-6E02-4E51-A829-5B99C59EEFB0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554F-BB6E-4AC7-A8AD-9D688CC44C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962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1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810000" y="1080000"/>
            <a:ext cx="7560000" cy="1800000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3600" spc="-38" baseline="0">
                <a:solidFill>
                  <a:srgbClr val="0074BE"/>
                </a:solidFill>
                <a:effectLst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810000" y="3600000"/>
            <a:ext cx="7560000" cy="1728000"/>
          </a:xfrm>
        </p:spPr>
        <p:txBody>
          <a:bodyPr lIns="91440" rIns="9144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852FC-BC36-480E-B84A-020C90634E9A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306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755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DEC0-B7D5-40FB-9084-B4C74EC00E6B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8521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（グラフ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5292000"/>
            <a:ext cx="7560000" cy="108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 sz="1800"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600"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400"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200"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 sz="1200"/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3DEC0-B7D5-40FB-9084-B4C74EC00E6B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6039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810000" y="720000"/>
            <a:ext cx="7560000" cy="36000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300" b="0">
                <a:solidFill>
                  <a:srgbClr val="0074BE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4500000"/>
            <a:ext cx="7560000" cy="1080000"/>
          </a:xfrm>
        </p:spPr>
        <p:txBody>
          <a:bodyPr lIns="91440" rIns="91440" anchor="t" anchorCtr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 cap="none" spc="150" baseline="0">
                <a:solidFill>
                  <a:srgbClr val="0074BE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CD08B-B8BB-40F5-A9E1-F9681E8E75D8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"/>
          <p:cNvCxnSpPr/>
          <p:nvPr/>
        </p:nvCxnSpPr>
        <p:spPr>
          <a:xfrm>
            <a:off x="810000" y="4320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814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"/>
          <p:cNvSpPr>
            <a:spLocks noGrp="1"/>
          </p:cNvSpPr>
          <p:nvPr>
            <p:ph type="title"/>
          </p:nvPr>
        </p:nvSpPr>
        <p:spPr>
          <a:xfrm>
            <a:off x="810000" y="360000"/>
            <a:ext cx="7560000" cy="648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sz="half" idx="1"/>
          </p:nvPr>
        </p:nvSpPr>
        <p:spPr>
          <a:xfrm>
            <a:off x="810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4" name="Content Placeholder"/>
          <p:cNvSpPr>
            <a:spLocks noGrp="1"/>
          </p:cNvSpPr>
          <p:nvPr>
            <p:ph sz="half" idx="2"/>
          </p:nvPr>
        </p:nvSpPr>
        <p:spPr>
          <a:xfrm>
            <a:off x="4644000" y="1152000"/>
            <a:ext cx="3726000" cy="5040000"/>
          </a:xfrm>
        </p:spPr>
        <p:txBody>
          <a:bodyPr/>
          <a:lstStyle>
            <a:lvl1pPr marL="162000" marR="0" indent="-16200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Char char="◦"/>
              <a:tabLst/>
              <a:defRPr/>
            </a:lvl1pPr>
            <a:lvl2pPr marL="37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2pPr>
            <a:lvl3pPr marL="594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3pPr>
            <a:lvl4pPr marL="755981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4pPr>
            <a:lvl5pPr marL="918000" marR="0" indent="-16200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Char char="◦"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 dirty="0"/>
          </a:p>
        </p:txBody>
      </p:sp>
      <p:sp>
        <p:nvSpPr>
          <p:cNvPr id="5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6A636-58EF-4FB7-B0AF-1C5D40D72A5F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4053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文章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810000" y="1152000"/>
            <a:ext cx="7560000" cy="5040000"/>
          </a:xfrm>
        </p:spPr>
        <p:txBody>
          <a:bodyPr>
            <a:normAutofit/>
          </a:bodyPr>
          <a:lstStyle>
            <a:lvl1pPr marL="162000" marR="0" indent="0" algn="l" defTabSz="68578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113"/>
              </a:spcAft>
              <a:buClr>
                <a:srgbClr val="4A66AC"/>
              </a:buClr>
              <a:buSzPct val="100000"/>
              <a:buFont typeface="Calibri" panose="020F0502020204030204" pitchFamily="34" charset="0"/>
              <a:buNone/>
              <a:tabLst/>
              <a:defRPr sz="1800"/>
            </a:lvl1pPr>
            <a:lvl2pPr marL="21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2pPr>
            <a:lvl3pPr marL="432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3pPr>
            <a:lvl4pPr marL="593981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4pPr>
            <a:lvl5pPr marL="756000" marR="0" indent="0" algn="l" defTabSz="68578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113"/>
              </a:spcAft>
              <a:buClr>
                <a:srgbClr val="4A66AC"/>
              </a:buClr>
              <a:buSzTx/>
              <a:buFont typeface="Calibri" pitchFamily="34" charset="0"/>
              <a:buNone/>
              <a:tabLst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94AA4-4806-4CBF-8F9E-95D67AA6B050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12"/>
          </p:nvPr>
        </p:nvSpPr>
        <p:spPr>
          <a:xfrm>
            <a:off x="7965000" y="6588000"/>
            <a:ext cx="810000" cy="252000"/>
          </a:xfrm>
        </p:spPr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651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234E2-B97D-44E5-A6EE-C694DD8E8F87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786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4E4EB-CB6D-4726-AF9B-2E2E44DC1927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8" name="Footer Placeholder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9" name="Slide Number Placehold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81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"/>
          <p:cNvSpPr/>
          <p:nvPr/>
        </p:nvSpPr>
        <p:spPr>
          <a:xfrm>
            <a:off x="0" y="6570000"/>
            <a:ext cx="9144900" cy="288000"/>
          </a:xfrm>
          <a:prstGeom prst="rect">
            <a:avLst/>
          </a:prstGeom>
          <a:solidFill>
            <a:srgbClr val="00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810000" y="355667"/>
            <a:ext cx="7560000" cy="648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810000" y="1152000"/>
            <a:ext cx="7560000" cy="50400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4" name="Date Placeholder"/>
          <p:cNvSpPr>
            <a:spLocks noGrp="1"/>
          </p:cNvSpPr>
          <p:nvPr>
            <p:ph type="dt" sz="half" idx="2"/>
          </p:nvPr>
        </p:nvSpPr>
        <p:spPr>
          <a:xfrm>
            <a:off x="810000" y="6588000"/>
            <a:ext cx="189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rgbClr val="FFFFFF"/>
                </a:solidFill>
              </a:defRPr>
            </a:lvl1pPr>
          </a:lstStyle>
          <a:p>
            <a:fld id="{24CC1F07-6775-4214-B2A5-32DCD116E5B0}" type="datetime1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3"/>
          </p:nvPr>
        </p:nvSpPr>
        <p:spPr>
          <a:xfrm>
            <a:off x="2700000" y="6588000"/>
            <a:ext cx="405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88" cap="none" baseline="0">
                <a:solidFill>
                  <a:srgbClr val="FFFFFF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7965000" y="6588000"/>
            <a:ext cx="81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4D5EF750-8CCB-493D-97D6-3789D25CE33F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Straight Connector"/>
          <p:cNvCxnSpPr/>
          <p:nvPr/>
        </p:nvCxnSpPr>
        <p:spPr>
          <a:xfrm>
            <a:off x="810000" y="1008000"/>
            <a:ext cx="756000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9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8" r:id="rId3"/>
    <p:sldLayoutId id="2147483763" r:id="rId4"/>
    <p:sldLayoutId id="2147483764" r:id="rId5"/>
    <p:sldLayoutId id="2147483765" r:id="rId6"/>
    <p:sldLayoutId id="2147483766" r:id="rId7"/>
    <p:sldLayoutId id="2147483767" r:id="rId8"/>
  </p:sldLayoutIdLst>
  <p:hf hdr="0" ftr="0" dt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kumimoji="1" sz="2400" kern="1200" spc="-38" baseline="0">
          <a:solidFill>
            <a:srgbClr val="0074BE"/>
          </a:solidFill>
          <a:latin typeface="+mj-lt"/>
          <a:ea typeface="+mj-ea"/>
          <a:cs typeface="+mj-cs"/>
        </a:defRPr>
      </a:lvl1pPr>
    </p:titleStyle>
    <p:bodyStyle>
      <a:lvl1pPr marL="107997" marR="0" indent="-162000" algn="l" defTabSz="685783" rtl="0" eaLnBrk="1" fontAlgn="auto" latinLnBrk="0" hangingPunct="1">
        <a:lnSpc>
          <a:spcPct val="100000"/>
        </a:lnSpc>
        <a:spcBef>
          <a:spcPts val="900"/>
        </a:spcBef>
        <a:spcAft>
          <a:spcPts val="113"/>
        </a:spcAft>
        <a:buClr>
          <a:srgbClr val="4A66AC"/>
        </a:buClr>
        <a:buSzPct val="100000"/>
        <a:buFont typeface="Calibri" panose="020F0502020204030204" pitchFamily="34" charset="0"/>
        <a:buChar char="◦"/>
        <a:tabLst/>
        <a:defRPr kumimoji="1"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7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94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55981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18000" marR="0" indent="-162000" algn="l" defTabSz="685783" rtl="0" eaLnBrk="1" fontAlgn="auto" latinLnBrk="0" hangingPunct="1">
        <a:lnSpc>
          <a:spcPct val="100000"/>
        </a:lnSpc>
        <a:spcBef>
          <a:spcPts val="113"/>
        </a:spcBef>
        <a:spcAft>
          <a:spcPts val="113"/>
        </a:spcAft>
        <a:buClr>
          <a:srgbClr val="4A66AC"/>
        </a:buClr>
        <a:buSzTx/>
        <a:buFont typeface="Calibri" pitchFamily="34" charset="0"/>
        <a:buChar char="◦"/>
        <a:tabLst/>
        <a:defRPr kumimoji="1"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kumimoji="1"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4BEC1C-93A6-3A75-6A96-9A73F64FC6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2023</a:t>
            </a:r>
            <a:r>
              <a:rPr kumimoji="1" lang="ja-JP" altLang="en-US" dirty="0"/>
              <a:t>年</a:t>
            </a:r>
            <a:r>
              <a:rPr kumimoji="1" lang="en-US" altLang="ja-JP" dirty="0"/>
              <a:t>1</a:t>
            </a:r>
            <a:r>
              <a:rPr kumimoji="1" lang="ja-JP" altLang="en-US" dirty="0"/>
              <a:t>月～</a:t>
            </a:r>
            <a:r>
              <a:rPr kumimoji="1" lang="en-US" altLang="ja-JP" dirty="0"/>
              <a:t>12</a:t>
            </a:r>
            <a:r>
              <a:rPr kumimoji="1" lang="ja-JP" altLang="en-US" dirty="0"/>
              <a:t>月</a:t>
            </a:r>
            <a:br>
              <a:rPr kumimoji="1" lang="en-US" altLang="ja-JP" dirty="0"/>
            </a:br>
            <a:r>
              <a:rPr kumimoji="1" lang="ja-JP" altLang="en-US" dirty="0"/>
              <a:t>自社商品（茶系飲料）の売上の報告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7BA8E4-B00E-C2B0-AA3D-52557C7CA6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報告者</a:t>
            </a:r>
            <a:br>
              <a:rPr kumimoji="1" lang="en-US" altLang="ja-JP" dirty="0"/>
            </a:br>
            <a:r>
              <a:rPr lang="ja-JP" altLang="en-US" dirty="0"/>
              <a:t>マーケティング部 ペンギン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F6E8DDE-0F91-6E32-B06C-C59EEC3E8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198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9141D8-DA04-6675-AA80-BD4854C38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自社商品を含む茶系飲料の</a:t>
            </a:r>
            <a:r>
              <a:rPr kumimoji="1" lang="en-US" altLang="ja-JP" dirty="0"/>
              <a:t>1</a:t>
            </a:r>
            <a:r>
              <a:rPr kumimoji="1" lang="ja-JP" altLang="en-US" dirty="0"/>
              <a:t>年間の売上金額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6FAAB30-36C3-F616-CA59-FA84FF3D6E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自社商品の総売上金額は約</a:t>
            </a:r>
            <a:r>
              <a:rPr kumimoji="1" lang="en-US" altLang="ja-JP" dirty="0"/>
              <a:t>3,</a:t>
            </a:r>
            <a:r>
              <a:rPr lang="en-US" altLang="ja-JP" dirty="0"/>
              <a:t>000</a:t>
            </a:r>
            <a:r>
              <a:rPr lang="ja-JP" altLang="en-US" dirty="0"/>
              <a:t>万円</a:t>
            </a:r>
            <a:endParaRPr lang="en-US" altLang="ja-JP" dirty="0"/>
          </a:p>
          <a:p>
            <a:r>
              <a:rPr kumimoji="1" lang="ja-JP" altLang="en-US" dirty="0"/>
              <a:t>トップは競合</a:t>
            </a:r>
            <a:r>
              <a:rPr kumimoji="1" lang="en-US" altLang="ja-JP" dirty="0"/>
              <a:t>A</a:t>
            </a:r>
            <a:r>
              <a:rPr kumimoji="1" lang="ja-JP" altLang="en-US" dirty="0"/>
              <a:t>社の約</a:t>
            </a:r>
            <a:r>
              <a:rPr kumimoji="1" lang="en-US" altLang="ja-JP" dirty="0"/>
              <a:t>4,270</a:t>
            </a:r>
            <a:r>
              <a:rPr kumimoji="1" lang="ja-JP" altLang="en-US" dirty="0"/>
              <a:t>万円（自社の約</a:t>
            </a:r>
            <a:r>
              <a:rPr kumimoji="1" lang="en-US" altLang="ja-JP" dirty="0"/>
              <a:t>1.4</a:t>
            </a:r>
            <a:r>
              <a:rPr kumimoji="1" lang="ja-JP" altLang="en-US" dirty="0"/>
              <a:t>倍）</a:t>
            </a:r>
            <a:endParaRPr kumimoji="1" lang="en-US" altLang="ja-JP" dirty="0"/>
          </a:p>
          <a:p>
            <a:r>
              <a:rPr lang="ja-JP" altLang="en-US" dirty="0"/>
              <a:t>自社と競合</a:t>
            </a:r>
            <a:r>
              <a:rPr lang="en-US" altLang="ja-JP" dirty="0"/>
              <a:t>A</a:t>
            </a:r>
            <a:r>
              <a:rPr lang="ja-JP" altLang="en-US" dirty="0"/>
              <a:t>社は</a:t>
            </a:r>
            <a:r>
              <a:rPr lang="en-US" altLang="ja-JP" dirty="0"/>
              <a:t>2</a:t>
            </a:r>
            <a:r>
              <a:rPr lang="ja-JP" altLang="en-US" dirty="0"/>
              <a:t>商品、その他は</a:t>
            </a:r>
            <a:r>
              <a:rPr lang="en-US" altLang="ja-JP" dirty="0"/>
              <a:t>1</a:t>
            </a:r>
            <a:r>
              <a:rPr lang="ja-JP" altLang="en-US" dirty="0"/>
              <a:t>商品であることに注意</a:t>
            </a:r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3890D2-87FF-C959-C295-20D582170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3B18DD9-1454-0155-852D-1CD54B8EB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275" y="1297859"/>
            <a:ext cx="6249449" cy="360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47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0D452F-612F-75FA-781F-710BEE07A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自社商品の年間の販売個数と売上金額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FF233A7-6EF8-B8BE-02FC-57DD152F50A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altLang="ja-JP" sz="2000" dirty="0"/>
          </a:p>
          <a:p>
            <a:r>
              <a:rPr lang="ja-JP" altLang="en-US" sz="2000" dirty="0"/>
              <a:t>自社商品は「緑茶」と</a:t>
            </a:r>
            <a:br>
              <a:rPr lang="en-US" altLang="ja-JP" sz="2000" dirty="0"/>
            </a:br>
            <a:r>
              <a:rPr lang="ja-JP" altLang="en-US" sz="2000" dirty="0"/>
              <a:t>「濃い茶」の</a:t>
            </a:r>
            <a:r>
              <a:rPr lang="en-US" altLang="ja-JP" sz="2000" dirty="0"/>
              <a:t>2</a:t>
            </a:r>
            <a:r>
              <a:rPr lang="ja-JP" altLang="en-US" sz="2000" dirty="0"/>
              <a:t>種類</a:t>
            </a:r>
            <a:endParaRPr lang="en-US" altLang="ja-JP" sz="2000" dirty="0"/>
          </a:p>
          <a:p>
            <a:pPr lvl="1"/>
            <a:r>
              <a:rPr lang="ja-JP" altLang="en-US" sz="1600" dirty="0"/>
              <a:t>価格はどちらも</a:t>
            </a:r>
            <a:r>
              <a:rPr lang="en-US" altLang="ja-JP" sz="1600" dirty="0"/>
              <a:t>150</a:t>
            </a:r>
            <a:r>
              <a:rPr lang="ja-JP" altLang="en-US" sz="1600" dirty="0"/>
              <a:t>円</a:t>
            </a:r>
            <a:endParaRPr lang="en-US" altLang="ja-JP" sz="1600" dirty="0"/>
          </a:p>
          <a:p>
            <a:pPr lvl="1"/>
            <a:endParaRPr lang="en-US" altLang="ja-JP" sz="1600" dirty="0"/>
          </a:p>
          <a:p>
            <a:r>
              <a:rPr lang="ja-JP" altLang="en-US" sz="2000" dirty="0"/>
              <a:t>「緑茶」</a:t>
            </a:r>
            <a:endParaRPr lang="en-US" altLang="ja-JP" sz="2000" dirty="0"/>
          </a:p>
          <a:p>
            <a:pPr lvl="1"/>
            <a:r>
              <a:rPr lang="ja-JP" altLang="en-US" sz="1700" dirty="0"/>
              <a:t>約</a:t>
            </a:r>
            <a:r>
              <a:rPr lang="en-US" altLang="ja-JP" sz="1700" dirty="0"/>
              <a:t>12</a:t>
            </a:r>
            <a:r>
              <a:rPr lang="ja-JP" altLang="en-US" sz="1700" dirty="0"/>
              <a:t>万個、約</a:t>
            </a:r>
            <a:r>
              <a:rPr lang="en-US" altLang="ja-JP" sz="1700" dirty="0"/>
              <a:t>1,800</a:t>
            </a:r>
            <a:r>
              <a:rPr lang="ja-JP" altLang="en-US" sz="1700" dirty="0"/>
              <a:t>万円</a:t>
            </a:r>
            <a:endParaRPr lang="en-US" altLang="ja-JP" sz="1700" dirty="0"/>
          </a:p>
          <a:p>
            <a:r>
              <a:rPr lang="ja-JP" altLang="en-US" sz="2000" dirty="0"/>
              <a:t>「濃い茶」</a:t>
            </a:r>
            <a:endParaRPr lang="en-US" altLang="ja-JP" sz="2000" dirty="0"/>
          </a:p>
          <a:p>
            <a:pPr lvl="1"/>
            <a:r>
              <a:rPr lang="ja-JP" altLang="en-US" sz="1700" dirty="0"/>
              <a:t>約</a:t>
            </a:r>
            <a:r>
              <a:rPr lang="en-US" altLang="ja-JP" sz="1700" dirty="0"/>
              <a:t>8</a:t>
            </a:r>
            <a:r>
              <a:rPr lang="ja-JP" altLang="en-US" sz="1700" dirty="0"/>
              <a:t>万個、約</a:t>
            </a:r>
            <a:r>
              <a:rPr lang="en-US" altLang="ja-JP" sz="1700" dirty="0"/>
              <a:t>1,200</a:t>
            </a:r>
            <a:r>
              <a:rPr lang="ja-JP" altLang="en-US" sz="1700" dirty="0"/>
              <a:t>万円</a:t>
            </a:r>
            <a:endParaRPr lang="en-US" altLang="ja-JP" sz="1700" dirty="0"/>
          </a:p>
          <a:p>
            <a:endParaRPr lang="en-US" altLang="ja-JP" sz="2000" dirty="0"/>
          </a:p>
          <a:p>
            <a:r>
              <a:rPr lang="ja-JP" altLang="en-US" sz="2000" dirty="0"/>
              <a:t>「緑茶」の売上金額は</a:t>
            </a:r>
            <a:br>
              <a:rPr lang="en-US" altLang="ja-JP" sz="2000" dirty="0"/>
            </a:br>
            <a:r>
              <a:rPr lang="ja-JP" altLang="en-US" sz="2000" dirty="0"/>
              <a:t>「濃い茶」の約</a:t>
            </a:r>
            <a:r>
              <a:rPr lang="en-US" altLang="ja-JP" sz="2000" dirty="0"/>
              <a:t>1.5</a:t>
            </a:r>
            <a:r>
              <a:rPr lang="ja-JP" altLang="en-US" sz="2000" dirty="0"/>
              <a:t>倍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D7BBC7A-88FD-965A-2C3B-2460173FF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3</a:t>
            </a:fld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70F16F8-0A06-3CC3-8CCE-E209719B3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70643"/>
            <a:ext cx="4442235" cy="255327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7895FE3-86ED-B26D-DF38-A05A9B953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4043"/>
            <a:ext cx="4442235" cy="255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383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7ABDF-A16A-AC38-D14E-75644C1ED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自社商品の月ごとの売上金額の推移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3EE0015-A6DE-07C9-868A-1ABA1EBE6A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2</a:t>
            </a:r>
            <a:r>
              <a:rPr lang="ja-JP" altLang="en-US" dirty="0"/>
              <a:t>月が最小、</a:t>
            </a:r>
            <a:r>
              <a:rPr lang="en-US" altLang="ja-JP" dirty="0"/>
              <a:t>8</a:t>
            </a:r>
            <a:r>
              <a:rPr lang="ja-JP" altLang="en-US" dirty="0"/>
              <a:t>月が最大</a:t>
            </a:r>
            <a:endParaRPr lang="en-US" altLang="ja-JP" dirty="0"/>
          </a:p>
          <a:p>
            <a:r>
              <a:rPr lang="en-US" altLang="ja-JP" dirty="0"/>
              <a:t>2</a:t>
            </a:r>
            <a:r>
              <a:rPr lang="ja-JP" altLang="en-US" dirty="0"/>
              <a:t>月～</a:t>
            </a:r>
            <a:r>
              <a:rPr lang="en-US" altLang="ja-JP" dirty="0"/>
              <a:t>5</a:t>
            </a:r>
            <a:r>
              <a:rPr lang="ja-JP" altLang="en-US" dirty="0"/>
              <a:t>月にかけて上昇し、いったん</a:t>
            </a:r>
            <a:r>
              <a:rPr lang="en-US" altLang="ja-JP" dirty="0"/>
              <a:t>6</a:t>
            </a:r>
            <a:r>
              <a:rPr lang="ja-JP" altLang="en-US" dirty="0"/>
              <a:t>月で下がる。</a:t>
            </a:r>
            <a:r>
              <a:rPr lang="en-US" altLang="ja-JP" dirty="0"/>
              <a:t>8</a:t>
            </a:r>
            <a:r>
              <a:rPr lang="ja-JP" altLang="en-US" dirty="0"/>
              <a:t>月からは減少</a:t>
            </a:r>
            <a:endParaRPr lang="en-US" altLang="ja-JP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C98B9FD-EB67-3A55-0147-790A8B379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4EFDA109-0699-78A1-7939-85DBB463A1D0}"/>
              </a:ext>
            </a:extLst>
          </p:cNvPr>
          <p:cNvSpPr/>
          <p:nvPr/>
        </p:nvSpPr>
        <p:spPr>
          <a:xfrm>
            <a:off x="4095081" y="3934944"/>
            <a:ext cx="1840375" cy="576862"/>
          </a:xfrm>
          <a:prstGeom prst="wedgeRoundRectCallout">
            <a:avLst>
              <a:gd name="adj1" fmla="val -72301"/>
              <a:gd name="adj2" fmla="val -22173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/>
              <a:t>2</a:t>
            </a:r>
            <a:r>
              <a:rPr kumimoji="1" lang="ja-JP" altLang="en-US" sz="1600" dirty="0"/>
              <a:t>月が最も少ない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3414593-A337-1099-B166-82F0CD707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1217241"/>
            <a:ext cx="7560000" cy="3967208"/>
          </a:xfrm>
          <a:prstGeom prst="rect">
            <a:avLst/>
          </a:prstGeom>
        </p:spPr>
      </p:pic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40D7486A-8393-7343-38BE-1E2599E5261A}"/>
              </a:ext>
            </a:extLst>
          </p:cNvPr>
          <p:cNvSpPr/>
          <p:nvPr/>
        </p:nvSpPr>
        <p:spPr>
          <a:xfrm>
            <a:off x="6631225" y="391236"/>
            <a:ext cx="1840375" cy="576862"/>
          </a:xfrm>
          <a:prstGeom prst="wedgeRoundRectCallout">
            <a:avLst>
              <a:gd name="adj1" fmla="val -70220"/>
              <a:gd name="adj2" fmla="val 133164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8</a:t>
            </a:r>
            <a:r>
              <a:rPr lang="ja-JP" altLang="en-US" sz="1600" dirty="0"/>
              <a:t>月が最も多い</a:t>
            </a:r>
            <a:endParaRPr kumimoji="1" lang="ja-JP" altLang="en-US" sz="1600" dirty="0"/>
          </a:p>
        </p:txBody>
      </p:sp>
      <p:sp>
        <p:nvSpPr>
          <p:cNvPr id="14" name="吹き出し: 角を丸めた四角形 13">
            <a:extLst>
              <a:ext uri="{FF2B5EF4-FFF2-40B4-BE49-F238E27FC236}">
                <a16:creationId xmlns:a16="http://schemas.microsoft.com/office/drawing/2014/main" id="{9D48D537-D12B-C7C7-FA98-DDD6CD139BD6}"/>
              </a:ext>
            </a:extLst>
          </p:cNvPr>
          <p:cNvSpPr/>
          <p:nvPr/>
        </p:nvSpPr>
        <p:spPr>
          <a:xfrm>
            <a:off x="2979631" y="1877537"/>
            <a:ext cx="1840375" cy="757121"/>
          </a:xfrm>
          <a:prstGeom prst="wedgeRoundRectCallout">
            <a:avLst>
              <a:gd name="adj1" fmla="val -5110"/>
              <a:gd name="adj2" fmla="val 122908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2</a:t>
            </a:r>
            <a:r>
              <a:rPr lang="ja-JP" altLang="en-US" sz="1600" dirty="0"/>
              <a:t>月から</a:t>
            </a:r>
            <a:r>
              <a:rPr lang="en-US" altLang="ja-JP" sz="1600" dirty="0"/>
              <a:t>5</a:t>
            </a:r>
            <a:r>
              <a:rPr lang="ja-JP" altLang="en-US" sz="1600" dirty="0"/>
              <a:t>月に</a:t>
            </a:r>
            <a:endParaRPr lang="en-US" altLang="ja-JP" sz="1600" dirty="0"/>
          </a:p>
          <a:p>
            <a:pPr algn="ctr"/>
            <a:r>
              <a:rPr lang="ja-JP" altLang="en-US" sz="1600" dirty="0"/>
              <a:t>かけて上昇</a:t>
            </a:r>
            <a:endParaRPr lang="en-US" altLang="ja-JP" sz="1600" dirty="0"/>
          </a:p>
        </p:txBody>
      </p:sp>
      <p:sp>
        <p:nvSpPr>
          <p:cNvPr id="15" name="吹き出し: 角を丸めた四角形 14">
            <a:extLst>
              <a:ext uri="{FF2B5EF4-FFF2-40B4-BE49-F238E27FC236}">
                <a16:creationId xmlns:a16="http://schemas.microsoft.com/office/drawing/2014/main" id="{3AA0D43E-4645-7B9F-D3F4-E996C85C707E}"/>
              </a:ext>
            </a:extLst>
          </p:cNvPr>
          <p:cNvSpPr/>
          <p:nvPr/>
        </p:nvSpPr>
        <p:spPr>
          <a:xfrm>
            <a:off x="6631225" y="3556383"/>
            <a:ext cx="1840375" cy="757121"/>
          </a:xfrm>
          <a:prstGeom prst="wedgeRoundRectCallout">
            <a:avLst>
              <a:gd name="adj1" fmla="val -38762"/>
              <a:gd name="adj2" fmla="val -117085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12</a:t>
            </a:r>
            <a:r>
              <a:rPr lang="ja-JP" altLang="en-US" sz="1600" dirty="0"/>
              <a:t>月に向けて</a:t>
            </a:r>
            <a:endParaRPr lang="en-US" altLang="ja-JP" sz="1600" dirty="0"/>
          </a:p>
          <a:p>
            <a:pPr algn="ctr"/>
            <a:r>
              <a:rPr lang="ja-JP" altLang="en-US" sz="1600" dirty="0"/>
              <a:t>減少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516291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DDF38F-198B-EB88-9DFD-063E7207A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自社商品の時間帯ごとの売上金額の推移</a:t>
            </a:r>
          </a:p>
        </p:txBody>
      </p:sp>
      <p:sp>
        <p:nvSpPr>
          <p:cNvPr id="7" name="コンテンツ プレースホルダー 6">
            <a:extLst>
              <a:ext uri="{FF2B5EF4-FFF2-40B4-BE49-F238E27FC236}">
                <a16:creationId xmlns:a16="http://schemas.microsoft.com/office/drawing/2014/main" id="{989BA219-69F1-34B2-E545-F08FB1225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10</a:t>
            </a:r>
            <a:r>
              <a:rPr lang="ja-JP" altLang="en-US" dirty="0"/>
              <a:t>時開店で</a:t>
            </a:r>
            <a:r>
              <a:rPr lang="en-US" altLang="ja-JP" dirty="0"/>
              <a:t>12</a:t>
            </a:r>
            <a:r>
              <a:rPr lang="ja-JP" altLang="en-US" dirty="0"/>
              <a:t>時台まで増える。</a:t>
            </a:r>
            <a:r>
              <a:rPr lang="en-US" altLang="ja-JP" dirty="0"/>
              <a:t>12</a:t>
            </a:r>
            <a:r>
              <a:rPr lang="ja-JP" altLang="en-US" dirty="0"/>
              <a:t>時台が</a:t>
            </a:r>
            <a:r>
              <a:rPr lang="en-US" altLang="ja-JP" dirty="0"/>
              <a:t>1</a:t>
            </a:r>
            <a:r>
              <a:rPr lang="ja-JP" altLang="en-US" dirty="0"/>
              <a:t>つめのピーク</a:t>
            </a:r>
            <a:endParaRPr lang="en-US" altLang="ja-JP" dirty="0"/>
          </a:p>
          <a:p>
            <a:r>
              <a:rPr lang="en-US" altLang="ja-JP" dirty="0"/>
              <a:t>14</a:t>
            </a:r>
            <a:r>
              <a:rPr lang="ja-JP" altLang="en-US" dirty="0"/>
              <a:t>時台から増えて</a:t>
            </a:r>
            <a:r>
              <a:rPr lang="en-US" altLang="ja-JP" dirty="0"/>
              <a:t>17</a:t>
            </a:r>
            <a:r>
              <a:rPr lang="ja-JP" altLang="en-US" dirty="0"/>
              <a:t>時台が最大のピーク</a:t>
            </a:r>
            <a:endParaRPr lang="en-US" altLang="ja-JP" dirty="0"/>
          </a:p>
          <a:p>
            <a:r>
              <a:rPr lang="ja-JP" altLang="en-US" dirty="0"/>
              <a:t>スーパー全体の売上傾向と同一と考えられる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D62414-98E4-AC79-C01E-CA61470CA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5</a:t>
            </a:fld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F01D766-5E14-BC6D-41A3-F235BB9C5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00" y="1174110"/>
            <a:ext cx="7578654" cy="3969390"/>
          </a:xfrm>
          <a:prstGeom prst="rect">
            <a:avLst/>
          </a:prstGeom>
        </p:spPr>
      </p:pic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550D0E2F-D929-8826-2597-7CAB9654B84F}"/>
              </a:ext>
            </a:extLst>
          </p:cNvPr>
          <p:cNvSpPr/>
          <p:nvPr/>
        </p:nvSpPr>
        <p:spPr>
          <a:xfrm>
            <a:off x="3669164" y="3429000"/>
            <a:ext cx="2521571" cy="757121"/>
          </a:xfrm>
          <a:prstGeom prst="wedgeRoundRectCallout">
            <a:avLst>
              <a:gd name="adj1" fmla="val -29281"/>
              <a:gd name="adj2" fmla="val -130063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/>
              <a:t>12</a:t>
            </a:r>
            <a:r>
              <a:rPr lang="ja-JP" altLang="en-US" sz="1600" dirty="0"/>
              <a:t>時台が</a:t>
            </a:r>
            <a:r>
              <a:rPr lang="en-US" altLang="ja-JP" sz="1600" dirty="0"/>
              <a:t>1</a:t>
            </a:r>
            <a:r>
              <a:rPr lang="ja-JP" altLang="en-US" sz="1600" dirty="0"/>
              <a:t>つのピークで</a:t>
            </a:r>
            <a:endParaRPr lang="en-US" altLang="ja-JP" sz="1600" dirty="0"/>
          </a:p>
          <a:p>
            <a:pPr algn="ctr"/>
            <a:r>
              <a:rPr lang="en-US" altLang="ja-JP" sz="1600" dirty="0"/>
              <a:t>14</a:t>
            </a:r>
            <a:r>
              <a:rPr lang="ja-JP" altLang="en-US" sz="1600" dirty="0"/>
              <a:t>時台まで下がる</a:t>
            </a:r>
            <a:endParaRPr lang="en-US" altLang="ja-JP" sz="1600" dirty="0"/>
          </a:p>
        </p:txBody>
      </p:sp>
      <p:sp>
        <p:nvSpPr>
          <p:cNvPr id="9" name="吹き出し: 角を丸めた四角形 8">
            <a:extLst>
              <a:ext uri="{FF2B5EF4-FFF2-40B4-BE49-F238E27FC236}">
                <a16:creationId xmlns:a16="http://schemas.microsoft.com/office/drawing/2014/main" id="{C66D6936-CFDC-611C-1995-CE10FFBEC0CF}"/>
              </a:ext>
            </a:extLst>
          </p:cNvPr>
          <p:cNvSpPr/>
          <p:nvPr/>
        </p:nvSpPr>
        <p:spPr>
          <a:xfrm>
            <a:off x="6708194" y="1030839"/>
            <a:ext cx="1840375" cy="757121"/>
          </a:xfrm>
          <a:prstGeom prst="wedgeRoundRectCallout">
            <a:avLst>
              <a:gd name="adj1" fmla="val -71791"/>
              <a:gd name="adj2" fmla="val 32873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/>
              <a:t>最大のピークは</a:t>
            </a:r>
            <a:r>
              <a:rPr lang="en-US" altLang="ja-JP" sz="1600" dirty="0"/>
              <a:t>17</a:t>
            </a:r>
            <a:r>
              <a:rPr lang="ja-JP" altLang="en-US" sz="1600" dirty="0"/>
              <a:t>時台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486345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DDF38F-198B-EB88-9DFD-063E7207A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自社商品の日付ごとの売上金額の推移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066D334B-9B7F-CD92-B531-EBB889301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000" y="4572000"/>
            <a:ext cx="7560000" cy="1440000"/>
          </a:xfrm>
        </p:spPr>
        <p:txBody>
          <a:bodyPr/>
          <a:lstStyle/>
          <a:p>
            <a:r>
              <a:rPr lang="ja-JP" altLang="en-US" dirty="0"/>
              <a:t>一定周期で値の上下動が見られる（</a:t>
            </a:r>
            <a:r>
              <a:rPr lang="en-US" altLang="ja-JP" dirty="0"/>
              <a:t>1</a:t>
            </a:r>
            <a:r>
              <a:rPr lang="ja-JP" altLang="en-US" dirty="0"/>
              <a:t>週間単位）</a:t>
            </a:r>
            <a:endParaRPr lang="en-US" altLang="ja-JP" dirty="0"/>
          </a:p>
          <a:p>
            <a:r>
              <a:rPr lang="ja-JP" altLang="en-US" dirty="0"/>
              <a:t>前後に比べて明らかに値が異なる部分が</a:t>
            </a:r>
            <a:r>
              <a:rPr lang="en-US" altLang="ja-JP" dirty="0"/>
              <a:t>3</a:t>
            </a:r>
            <a:r>
              <a:rPr lang="ja-JP" altLang="en-US" dirty="0"/>
              <a:t>か所</a:t>
            </a:r>
            <a:endParaRPr lang="en-US" altLang="ja-JP" dirty="0"/>
          </a:p>
          <a:p>
            <a:pPr lvl="1"/>
            <a:r>
              <a:rPr lang="en-US" altLang="ja-JP" dirty="0"/>
              <a:t>1</a:t>
            </a:r>
            <a:r>
              <a:rPr lang="ja-JP" altLang="en-US" dirty="0"/>
              <a:t>月末、</a:t>
            </a:r>
            <a:r>
              <a:rPr lang="en-US" altLang="ja-JP" dirty="0"/>
              <a:t>5</a:t>
            </a:r>
            <a:r>
              <a:rPr lang="ja-JP" altLang="en-US" dirty="0"/>
              <a:t>月末、</a:t>
            </a:r>
            <a:r>
              <a:rPr lang="en-US" altLang="ja-JP" dirty="0"/>
              <a:t>8</a:t>
            </a:r>
            <a:r>
              <a:rPr lang="ja-JP" altLang="en-US" dirty="0"/>
              <a:t>月末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D62414-98E4-AC79-C01E-CA61470CA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EF750-8CCB-493D-97D6-3789D25CE33F}" type="slidenum">
              <a:rPr kumimoji="1" lang="ja-JP" altLang="en-US" smtClean="0"/>
              <a:t>6</a:t>
            </a:fld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A2B7278A-2DA2-96A0-369F-4FCB79C8E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56" y="1364558"/>
            <a:ext cx="7571888" cy="3029975"/>
          </a:xfrm>
          <a:prstGeom prst="rect">
            <a:avLst/>
          </a:prstGeom>
        </p:spPr>
      </p:pic>
      <p:sp>
        <p:nvSpPr>
          <p:cNvPr id="9" name="楕円 8">
            <a:extLst>
              <a:ext uri="{FF2B5EF4-FFF2-40B4-BE49-F238E27FC236}">
                <a16:creationId xmlns:a16="http://schemas.microsoft.com/office/drawing/2014/main" id="{964C2E0E-D4CA-0AD3-98BA-C59E2523ABCF}"/>
              </a:ext>
            </a:extLst>
          </p:cNvPr>
          <p:cNvSpPr/>
          <p:nvPr/>
        </p:nvSpPr>
        <p:spPr>
          <a:xfrm>
            <a:off x="5796348" y="1560400"/>
            <a:ext cx="540000" cy="5400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A91F866E-756E-B036-4A20-5313144F56B0}"/>
              </a:ext>
            </a:extLst>
          </p:cNvPr>
          <p:cNvSpPr/>
          <p:nvPr/>
        </p:nvSpPr>
        <p:spPr>
          <a:xfrm>
            <a:off x="4228327" y="2387250"/>
            <a:ext cx="540000" cy="5400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6B624916-E47D-8B94-13A5-27EE395D1AF9}"/>
              </a:ext>
            </a:extLst>
          </p:cNvPr>
          <p:cNvSpPr/>
          <p:nvPr/>
        </p:nvSpPr>
        <p:spPr>
          <a:xfrm>
            <a:off x="2301960" y="3159000"/>
            <a:ext cx="540000" cy="54000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74C0B4CF-6349-1F38-ECF9-FC6079009390}"/>
              </a:ext>
            </a:extLst>
          </p:cNvPr>
          <p:cNvSpPr/>
          <p:nvPr/>
        </p:nvSpPr>
        <p:spPr>
          <a:xfrm>
            <a:off x="2380702" y="1435500"/>
            <a:ext cx="2340000" cy="720000"/>
          </a:xfrm>
          <a:prstGeom prst="wedgeRoundRectCallout">
            <a:avLst>
              <a:gd name="adj1" fmla="val 42561"/>
              <a:gd name="adj2" fmla="val 41306"/>
              <a:gd name="adj3" fmla="val 166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/>
              <a:t>前後に比べて</a:t>
            </a:r>
            <a:endParaRPr lang="en-US" altLang="ja-JP" sz="1600" dirty="0"/>
          </a:p>
          <a:p>
            <a:pPr algn="ctr"/>
            <a:r>
              <a:rPr lang="ja-JP" altLang="en-US" sz="1600" dirty="0"/>
              <a:t>明らかに値が異なる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485177227"/>
      </p:ext>
    </p:extLst>
  </p:cSld>
  <p:clrMapOvr>
    <a:masterClrMapping/>
  </p:clrMapOvr>
</p:sld>
</file>

<file path=ppt/theme/theme1.xml><?xml version="1.0" encoding="utf-8"?>
<a:theme xmlns:a="http://schemas.openxmlformats.org/drawingml/2006/main" name="レトロスペクト">
  <a:themeElements>
    <a:clrScheme name="青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MeiryoSegoeUI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レトロスペク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814E3732-357F-42B3-9496-A25D23C26F0D}" vid="{02233948-770E-433F-B60A-C57C6A4708F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第1章</Template>
  <TotalTime>0</TotalTime>
  <Words>339</Words>
  <Application>Microsoft Office PowerPoint</Application>
  <PresentationFormat>画面に合わせる (4:3)</PresentationFormat>
  <Paragraphs>45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Calibri</vt:lpstr>
      <vt:lpstr>Segoe UI</vt:lpstr>
      <vt:lpstr>レトロスペクト</vt:lpstr>
      <vt:lpstr>2023年1月～12月 自社商品（茶系飲料）の売上の報告</vt:lpstr>
      <vt:lpstr>自社商品を含む茶系飲料の1年間の売上金額</vt:lpstr>
      <vt:lpstr>自社商品の年間の販売個数と売上金額</vt:lpstr>
      <vt:lpstr>自社商品の月ごとの売上金額の推移</vt:lpstr>
      <vt:lpstr>自社商品の時間帯ごとの売上金額の推移</vt:lpstr>
      <vt:lpstr>自社商品の日付ごとの売上金額の推移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2024-11-12T02:07:53Z</dcterms:created>
  <dcterms:modified xsi:type="dcterms:W3CDTF">2024-11-12T02:08:18Z</dcterms:modified>
</cp:coreProperties>
</file>